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8"/>
  </p:notesMasterIdLst>
  <p:sldIdLst>
    <p:sldId id="256" r:id="rId2"/>
    <p:sldId id="275" r:id="rId3"/>
    <p:sldId id="276" r:id="rId4"/>
    <p:sldId id="268" r:id="rId5"/>
    <p:sldId id="278" r:id="rId6"/>
    <p:sldId id="282" r:id="rId7"/>
    <p:sldId id="269" r:id="rId8"/>
    <p:sldId id="270" r:id="rId9"/>
    <p:sldId id="271" r:id="rId10"/>
    <p:sldId id="272" r:id="rId11"/>
    <p:sldId id="273" r:id="rId12"/>
    <p:sldId id="277" r:id="rId13"/>
    <p:sldId id="292" r:id="rId14"/>
    <p:sldId id="279" r:id="rId15"/>
    <p:sldId id="257" r:id="rId16"/>
    <p:sldId id="263" r:id="rId17"/>
    <p:sldId id="286" r:id="rId18"/>
    <p:sldId id="287" r:id="rId19"/>
    <p:sldId id="289" r:id="rId20"/>
    <p:sldId id="290" r:id="rId21"/>
    <p:sldId id="291" r:id="rId22"/>
    <p:sldId id="281" r:id="rId23"/>
    <p:sldId id="280" r:id="rId24"/>
    <p:sldId id="293" r:id="rId25"/>
    <p:sldId id="294"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Networking" id="{E318CCEF-1FC4-5B48-9E52-E39593395FA4}">
          <p14:sldIdLst>
            <p14:sldId id="256"/>
            <p14:sldId id="275"/>
            <p14:sldId id="276"/>
            <p14:sldId id="268"/>
            <p14:sldId id="278"/>
            <p14:sldId id="282"/>
          </p14:sldIdLst>
        </p14:section>
        <p14:section name="APD" id="{5D59264C-77BF-0F41-9057-199E847CFC29}">
          <p14:sldIdLst>
            <p14:sldId id="269"/>
            <p14:sldId id="270"/>
            <p14:sldId id="271"/>
            <p14:sldId id="272"/>
          </p14:sldIdLst>
        </p14:section>
        <p14:section name="ONIE" id="{2C86FC43-5BFD-F84C-891C-6F25499A5108}">
          <p14:sldIdLst>
            <p14:sldId id="273"/>
            <p14:sldId id="277"/>
            <p14:sldId id="292"/>
            <p14:sldId id="279"/>
          </p14:sldIdLst>
        </p14:section>
        <p14:section name="Automation" id="{80920D26-84FB-8145-9FA0-0B4C721A44BC}">
          <p14:sldIdLst>
            <p14:sldId id="257"/>
            <p14:sldId id="263"/>
            <p14:sldId id="286"/>
            <p14:sldId id="287"/>
            <p14:sldId id="289"/>
            <p14:sldId id="290"/>
            <p14:sldId id="291"/>
            <p14:sldId id="281"/>
            <p14:sldId id="280"/>
            <p14:sldId id="293"/>
            <p14:sldId id="294"/>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86402"/>
  </p:normalViewPr>
  <p:slideViewPr>
    <p:cSldViewPr snapToGrid="0" snapToObjects="1">
      <p:cViewPr varScale="1">
        <p:scale>
          <a:sx n="87" d="100"/>
          <a:sy n="87" d="100"/>
        </p:scale>
        <p:origin x="640" y="184"/>
      </p:cViewPr>
      <p:guideLst/>
    </p:cSldViewPr>
  </p:slideViewPr>
  <p:outlineViewPr>
    <p:cViewPr>
      <p:scale>
        <a:sx n="33" d="100"/>
        <a:sy n="33" d="100"/>
      </p:scale>
      <p:origin x="0" y="-74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 Id="rId3"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48CB2F-5754-E54E-89EE-BD51047BDDAB}" type="datetimeFigureOut">
              <a:rPr lang="en-US" smtClean="0"/>
              <a:t>7/13/16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3DE7A-7CD0-F146-8A00-4DAB53334328}" type="slidenum">
              <a:rPr lang="en-US" smtClean="0"/>
              <a:t>‹#›</a:t>
            </a:fld>
            <a:endParaRPr lang="en-US"/>
          </a:p>
        </p:txBody>
      </p:sp>
    </p:spTree>
    <p:extLst>
      <p:ext uri="{BB962C8B-B14F-4D97-AF65-F5344CB8AC3E}">
        <p14:creationId xmlns:p14="http://schemas.microsoft.com/office/powerpoint/2010/main" val="1292798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5</a:t>
            </a:fld>
            <a:endParaRPr lang="en-US"/>
          </a:p>
        </p:txBody>
      </p:sp>
    </p:spTree>
    <p:extLst>
      <p:ext uri="{BB962C8B-B14F-4D97-AF65-F5344CB8AC3E}">
        <p14:creationId xmlns:p14="http://schemas.microsoft.com/office/powerpoint/2010/main" val="44769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20</a:t>
            </a:fld>
            <a:endParaRPr lang="en-US"/>
          </a:p>
        </p:txBody>
      </p:sp>
    </p:spTree>
    <p:extLst>
      <p:ext uri="{BB962C8B-B14F-4D97-AF65-F5344CB8AC3E}">
        <p14:creationId xmlns:p14="http://schemas.microsoft.com/office/powerpoint/2010/main" val="201288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21</a:t>
            </a:fld>
            <a:endParaRPr lang="en-US"/>
          </a:p>
        </p:txBody>
      </p:sp>
    </p:spTree>
    <p:extLst>
      <p:ext uri="{BB962C8B-B14F-4D97-AF65-F5344CB8AC3E}">
        <p14:creationId xmlns:p14="http://schemas.microsoft.com/office/powerpoint/2010/main" val="1488945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br>
              <a:rPr lang="en-US" dirty="0" smtClean="0"/>
            </a:br>
            <a:r>
              <a:rPr lang="en-US" dirty="0" smtClean="0"/>
              <a:t/>
            </a:r>
            <a:br>
              <a:rPr lang="en-US" dirty="0" smtClean="0"/>
            </a:br>
            <a:r>
              <a:rPr lang="en-US" dirty="0" smtClean="0"/>
              <a:t>Automation</a:t>
            </a:r>
            <a:r>
              <a:rPr lang="en-US" baseline="0" dirty="0" smtClean="0"/>
              <a:t> tools are either agent-based or agentless.</a:t>
            </a:r>
          </a:p>
          <a:p>
            <a:endParaRPr lang="en-US" baseline="0" dirty="0" smtClean="0"/>
          </a:p>
          <a:p>
            <a:r>
              <a:rPr lang="en-US" baseline="0" dirty="0" smtClean="0"/>
              <a:t>Agent-based tools require the installation of code on the managed device. This allows two-way communication with the control server (i.e., either the server or client can initiate actions). The agent will consume local system resources to run. </a:t>
            </a:r>
          </a:p>
          <a:p>
            <a:endParaRPr lang="en-US" baseline="0" dirty="0" smtClean="0"/>
          </a:p>
          <a:p>
            <a:r>
              <a:rPr lang="en-US" baseline="0" dirty="0" smtClean="0"/>
              <a:t>Agentless tools require no additional software to be installed on the managed device. However, without a local component, all actions must be initiated by the control server. The server will rely on other software (such as SSH) to communicate with the managed device.</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pPr/>
              <a:t>25</a:t>
            </a:fld>
            <a:endParaRPr lang="en-US"/>
          </a:p>
        </p:txBody>
      </p:sp>
    </p:spTree>
    <p:extLst>
      <p:ext uri="{BB962C8B-B14F-4D97-AF65-F5344CB8AC3E}">
        <p14:creationId xmlns:p14="http://schemas.microsoft.com/office/powerpoint/2010/main" val="185277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24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merchant silicon powers all vendors today in the data center.</a:t>
            </a:r>
            <a:endParaRPr lang="en-US" dirty="0"/>
          </a:p>
        </p:txBody>
      </p:sp>
      <p:sp>
        <p:nvSpPr>
          <p:cNvPr id="4" name="Slide Number Placeholder 3"/>
          <p:cNvSpPr>
            <a:spLocks noGrp="1"/>
          </p:cNvSpPr>
          <p:nvPr>
            <p:ph type="sldNum" sz="quarter" idx="10"/>
          </p:nvPr>
        </p:nvSpPr>
        <p:spPr/>
        <p:txBody>
          <a:bodyPr/>
          <a:lstStyle/>
          <a:p>
            <a:fld id="{73D0E50B-A291-A348-99CE-5294C809B150}" type="slidenum">
              <a:rPr lang="en-US" smtClean="0"/>
              <a:t>6</a:t>
            </a:fld>
            <a:endParaRPr lang="en-US"/>
          </a:p>
        </p:txBody>
      </p:sp>
    </p:spTree>
    <p:extLst>
      <p:ext uri="{BB962C8B-B14F-4D97-AF65-F5344CB8AC3E}">
        <p14:creationId xmlns:p14="http://schemas.microsoft.com/office/powerpoint/2010/main" val="131077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Ease network platform integration, let the hardware vendor control their destiny</a:t>
            </a:r>
          </a:p>
          <a:p>
            <a:r>
              <a:rPr lang="en-US" baseline="0" dirty="0" smtClean="0"/>
              <a:t>Goal: Broader set of devices that people can leverage</a:t>
            </a:r>
          </a:p>
          <a:p>
            <a:endParaRPr lang="en-US" baseline="0" dirty="0" smtClean="0"/>
          </a:p>
          <a:p>
            <a:r>
              <a:rPr lang="en-US" baseline="0" dirty="0" smtClean="0"/>
              <a:t>With APD, you get a hardware abstraction. OS = keep everything generic. For anything platform specific, keep it in the platform</a:t>
            </a:r>
          </a:p>
          <a:p>
            <a:endParaRPr lang="en-US" baseline="0" dirty="0" smtClean="0"/>
          </a:p>
          <a:p>
            <a:r>
              <a:rPr lang="en-US" baseline="0" dirty="0" smtClean="0"/>
              <a:t>Disaggregate the model to make it fast to innovate</a:t>
            </a:r>
          </a:p>
          <a:p>
            <a:r>
              <a:rPr lang="en-US" baseline="0" dirty="0" smtClean="0"/>
              <a:t>- Can support all types of architectures and switches</a:t>
            </a:r>
          </a:p>
          <a:p>
            <a:r>
              <a:rPr lang="en-US" baseline="0" dirty="0" smtClean="0"/>
              <a:t>- Code embedded in the bios and we parse the information on the NOS</a:t>
            </a:r>
          </a:p>
          <a:p>
            <a:pPr marL="171450" indent="-171450">
              <a:buFontTx/>
              <a:buChar char="-"/>
            </a:pPr>
            <a:r>
              <a:rPr lang="en-US" baseline="0" dirty="0" smtClean="0"/>
              <a:t>Cuts the human intervention, all automated</a:t>
            </a:r>
          </a:p>
          <a:p>
            <a:pPr marL="171450" indent="-171450">
              <a:buFontTx/>
              <a:buChar char="-"/>
            </a:pPr>
            <a:endParaRPr lang="en-US" baseline="0" dirty="0" smtClean="0"/>
          </a:p>
          <a:p>
            <a:pPr marL="171450" indent="-171450">
              <a:buFontTx/>
              <a:buChar char="-"/>
            </a:pPr>
            <a:r>
              <a:rPr lang="en-US" baseline="0" dirty="0" err="1" smtClean="0"/>
              <a:t>Upstreamed</a:t>
            </a:r>
            <a:r>
              <a:rPr lang="en-US" baseline="0" dirty="0" smtClean="0"/>
              <a:t> and in 4.4 kernel</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8</a:t>
            </a:fld>
            <a:endParaRPr lang="en-US"/>
          </a:p>
        </p:txBody>
      </p:sp>
    </p:spTree>
    <p:extLst>
      <p:ext uri="{BB962C8B-B14F-4D97-AF65-F5344CB8AC3E}">
        <p14:creationId xmlns:p14="http://schemas.microsoft.com/office/powerpoint/2010/main" val="147570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Ease network platform integration, let the hardware vendor control their destiny</a:t>
            </a:r>
          </a:p>
          <a:p>
            <a:r>
              <a:rPr lang="en-US" baseline="0" dirty="0" smtClean="0"/>
              <a:t>Goal: Broader set of devices that people can leverage</a:t>
            </a:r>
          </a:p>
          <a:p>
            <a:endParaRPr lang="en-US" baseline="0" dirty="0" smtClean="0"/>
          </a:p>
          <a:p>
            <a:r>
              <a:rPr lang="en-US" baseline="0" dirty="0" smtClean="0"/>
              <a:t>With APD, you get a hardware abstraction. OS = keep everything generic. For anything platform specific, keep it in the platform</a:t>
            </a:r>
          </a:p>
          <a:p>
            <a:endParaRPr lang="en-US" baseline="0" dirty="0" smtClean="0"/>
          </a:p>
          <a:p>
            <a:r>
              <a:rPr lang="en-US" baseline="0" dirty="0" smtClean="0"/>
              <a:t>Disaggregate the model to make it fast to innovate</a:t>
            </a:r>
          </a:p>
          <a:p>
            <a:r>
              <a:rPr lang="en-US" baseline="0" dirty="0" smtClean="0"/>
              <a:t>- Can support all types of architectures and switches</a:t>
            </a:r>
          </a:p>
          <a:p>
            <a:r>
              <a:rPr lang="en-US" baseline="0" dirty="0" smtClean="0"/>
              <a:t>- Code embedded in the bios and we parse the information on the NOS</a:t>
            </a:r>
          </a:p>
          <a:p>
            <a:r>
              <a:rPr lang="en-US" baseline="0" dirty="0" smtClean="0"/>
              <a:t>- Cuts the human intervention, all automated</a:t>
            </a:r>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9</a:t>
            </a:fld>
            <a:endParaRPr lang="en-US"/>
          </a:p>
        </p:txBody>
      </p:sp>
    </p:spTree>
    <p:extLst>
      <p:ext uri="{BB962C8B-B14F-4D97-AF65-F5344CB8AC3E}">
        <p14:creationId xmlns:p14="http://schemas.microsoft.com/office/powerpoint/2010/main" val="141285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green = standards based</a:t>
            </a:r>
          </a:p>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stacked = done in parallel by multiple hardware vendors</a:t>
            </a:r>
          </a:p>
          <a:p>
            <a:pPr lvl="0" rtl="0">
              <a:spcBef>
                <a:spcPts val="0"/>
              </a:spcBef>
              <a:buClr>
                <a:schemeClr val="dk1"/>
              </a:buClr>
              <a:buSzPct val="100000"/>
              <a:buFont typeface="Arial"/>
              <a:buNone/>
            </a:pPr>
            <a:endParaRPr>
              <a:solidFill>
                <a:schemeClr val="dk1"/>
              </a:solidFill>
              <a:latin typeface="PT Mono"/>
              <a:ea typeface="PT Mono"/>
              <a:cs typeface="PT Mono"/>
              <a:sym typeface="PT Mono"/>
            </a:endParaRP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moves platform description over to the standards based, parallel hardware vendor side</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This is a standard practice for servers.  Tools are open.</a:t>
            </a:r>
          </a:p>
          <a:p>
            <a:pPr lvl="0" rtl="0">
              <a:spcBef>
                <a:spcPts val="0"/>
              </a:spcBef>
              <a:buClr>
                <a:schemeClr val="dk1"/>
              </a:buClr>
              <a:buSzPct val="100000"/>
              <a:buFont typeface="Arial"/>
              <a:buNone/>
            </a:pPr>
            <a:endParaRPr>
              <a:solidFill>
                <a:schemeClr val="dk1"/>
              </a:solidFill>
              <a:latin typeface="PT Mono"/>
              <a:ea typeface="PT Mono"/>
              <a:cs typeface="PT Mono"/>
              <a:sym typeface="PT Mono"/>
            </a:endParaRPr>
          </a:p>
          <a:p>
            <a:pPr lvl="0" rtl="0">
              <a:spcBef>
                <a:spcPts val="0"/>
              </a:spcBef>
              <a:buClr>
                <a:schemeClr val="dk1"/>
              </a:buClr>
              <a:buSzPct val="100000"/>
              <a:buFont typeface="Arial"/>
              <a:buNone/>
            </a:pPr>
            <a:r>
              <a:rPr lang="en">
                <a:solidFill>
                  <a:schemeClr val="dk1"/>
                </a:solidFill>
                <a:latin typeface="PT Mono"/>
                <a:ea typeface="PT Mono"/>
                <a:cs typeface="PT Mono"/>
                <a:sym typeface="PT Mono"/>
              </a:rPr>
              <a:t>Testing</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spread out more</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hardware vendors self certify, hopefully catch most of the bugs</a:t>
            </a:r>
          </a:p>
          <a:p>
            <a:pPr marL="457200" lvl="0" indent="-228600" rtl="0">
              <a:spcBef>
                <a:spcPts val="0"/>
              </a:spcBef>
              <a:buClr>
                <a:schemeClr val="dk1"/>
              </a:buClr>
              <a:buFont typeface="PT Mono"/>
            </a:pPr>
            <a:r>
              <a:rPr lang="en">
                <a:solidFill>
                  <a:schemeClr val="dk1"/>
                </a:solidFill>
                <a:latin typeface="PT Mono"/>
                <a:ea typeface="PT Mono"/>
                <a:cs typeface="PT Mono"/>
                <a:sym typeface="PT Mono"/>
              </a:rPr>
              <a:t>OS vendors certify</a:t>
            </a:r>
          </a:p>
          <a:p>
            <a:pPr lvl="0" rtl="0">
              <a:spcBef>
                <a:spcPts val="0"/>
              </a:spcBef>
              <a:buNone/>
            </a:pPr>
            <a:endParaRPr>
              <a:solidFill>
                <a:schemeClr val="dk1"/>
              </a:solidFill>
              <a:latin typeface="PT Mono"/>
              <a:ea typeface="PT Mono"/>
              <a:cs typeface="PT Mono"/>
              <a:sym typeface="PT Mono"/>
            </a:endParaRPr>
          </a:p>
          <a:p>
            <a:pPr lvl="0">
              <a:spcBef>
                <a:spcPts val="0"/>
              </a:spcBef>
              <a:buNone/>
            </a:pPr>
            <a:r>
              <a:rPr lang="en">
                <a:solidFill>
                  <a:schemeClr val="dk1"/>
                </a:solidFill>
                <a:latin typeface="PT Mono"/>
                <a:ea typeface="PT Mono"/>
                <a:cs typeface="PT Mono"/>
                <a:sym typeface="PT Mono"/>
              </a:rPr>
              <a:t>OS Agnostic</a:t>
            </a:r>
          </a:p>
        </p:txBody>
      </p:sp>
    </p:spTree>
    <p:extLst>
      <p:ext uri="{BB962C8B-B14F-4D97-AF65-F5344CB8AC3E}">
        <p14:creationId xmlns:p14="http://schemas.microsoft.com/office/powerpoint/2010/main" val="160073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onie.org</a:t>
            </a:r>
            <a:r>
              <a:rPr lang="en-US" dirty="0" smtClean="0"/>
              <a:t>/about/</a:t>
            </a:r>
          </a:p>
          <a:p>
            <a:endParaRPr lang="en-US" dirty="0" smtClean="0"/>
          </a:p>
          <a:p>
            <a:r>
              <a:rPr lang="en-US" dirty="0" smtClean="0"/>
              <a:t>https://</a:t>
            </a:r>
            <a:r>
              <a:rPr lang="en-US" dirty="0" err="1" smtClean="0"/>
              <a:t>busybox.net</a:t>
            </a:r>
            <a:r>
              <a:rPr lang="en-US" dirty="0" smtClean="0"/>
              <a:t>/</a:t>
            </a:r>
            <a:r>
              <a:rPr lang="en-US" dirty="0" err="1" smtClean="0"/>
              <a:t>about.html</a:t>
            </a:r>
            <a:endParaRPr lang="en-US" dirty="0" smtClean="0"/>
          </a:p>
          <a:p>
            <a:endParaRPr lang="en-US" dirty="0" smtClean="0"/>
          </a:p>
          <a:p>
            <a:r>
              <a:rPr lang="en-US" sz="1200" b="1" i="0" kern="1200" dirty="0" err="1" smtClean="0">
                <a:solidFill>
                  <a:schemeClr val="tx1"/>
                </a:solidFill>
                <a:effectLst/>
                <a:latin typeface="+mn-lt"/>
                <a:ea typeface="+mn-ea"/>
                <a:cs typeface="+mn-cs"/>
              </a:rPr>
              <a:t>BusyBox</a:t>
            </a:r>
            <a:r>
              <a:rPr lang="en-US" sz="1200" b="1" i="0" kern="1200" dirty="0" smtClean="0">
                <a:solidFill>
                  <a:schemeClr val="tx1"/>
                </a:solidFill>
                <a:effectLst/>
                <a:latin typeface="+mn-lt"/>
                <a:ea typeface="+mn-ea"/>
                <a:cs typeface="+mn-cs"/>
              </a:rPr>
              <a:t>: The Swiss Army Knife of Embedded Linux</a:t>
            </a:r>
          </a:p>
          <a:p>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combines tiny versions of many common UNIX utilities into a single small executable. It provides replacements for most of the utilities you usually find in GNU </a:t>
            </a:r>
            <a:r>
              <a:rPr lang="en-US" sz="1200" b="0" i="0" kern="1200" dirty="0" err="1" smtClean="0">
                <a:solidFill>
                  <a:schemeClr val="tx1"/>
                </a:solidFill>
                <a:effectLst/>
                <a:latin typeface="+mn-lt"/>
                <a:ea typeface="+mn-ea"/>
                <a:cs typeface="+mn-cs"/>
              </a:rPr>
              <a:t>fileutils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shellutils</a:t>
            </a:r>
            <a:r>
              <a:rPr lang="en-US" sz="1200" b="0" i="0" kern="1200" dirty="0" smtClean="0">
                <a:solidFill>
                  <a:schemeClr val="tx1"/>
                </a:solidFill>
                <a:effectLst/>
                <a:latin typeface="+mn-lt"/>
                <a:ea typeface="+mn-ea"/>
                <a:cs typeface="+mn-cs"/>
              </a:rPr>
              <a:t>, etc. The utilities in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generally have fewer options than their full-featured GNU cousins; however, the options that are included provide the expected functionality and behave very much like their GNU counterparts.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provides a fairly complete environment for any small or embedded system.</a:t>
            </a:r>
          </a:p>
          <a:p>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has been written with size-optimization and limited resources in mind. It is also extremely modular so you can easily include or exclude commands (or features) at compile time. This makes it easy to customize your embedded systems. To create a working system, just add some device nodes in /dev, a few configuration files in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a Linux kernel.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12</a:t>
            </a:fld>
            <a:endParaRPr lang="en-US"/>
          </a:p>
        </p:txBody>
      </p:sp>
    </p:spTree>
    <p:extLst>
      <p:ext uri="{BB962C8B-B14F-4D97-AF65-F5344CB8AC3E}">
        <p14:creationId xmlns:p14="http://schemas.microsoft.com/office/powerpoint/2010/main" val="80516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a:t>
            </a:r>
            <a:endParaRPr lang="en-US" dirty="0"/>
          </a:p>
        </p:txBody>
      </p:sp>
      <p:sp>
        <p:nvSpPr>
          <p:cNvPr id="4" name="Slide Number Placeholder 3"/>
          <p:cNvSpPr>
            <a:spLocks noGrp="1"/>
          </p:cNvSpPr>
          <p:nvPr>
            <p:ph type="sldNum" sz="quarter" idx="10"/>
          </p:nvPr>
        </p:nvSpPr>
        <p:spPr/>
        <p:txBody>
          <a:bodyPr/>
          <a:lstStyle/>
          <a:p>
            <a:fld id="{ABED418F-9025-464F-AADE-356919DED217}" type="slidenum">
              <a:rPr lang="en-US" smtClean="0"/>
              <a:t>14</a:t>
            </a:fld>
            <a:endParaRPr lang="en-US"/>
          </a:p>
        </p:txBody>
      </p:sp>
    </p:spTree>
    <p:extLst>
      <p:ext uri="{BB962C8B-B14F-4D97-AF65-F5344CB8AC3E}">
        <p14:creationId xmlns:p14="http://schemas.microsoft.com/office/powerpoint/2010/main" val="867342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52896-B62E-8246-9974-D43B2F060197}" type="slidenum">
              <a:rPr lang="en-US" smtClean="0"/>
              <a:t>17</a:t>
            </a:fld>
            <a:endParaRPr lang="en-US"/>
          </a:p>
        </p:txBody>
      </p:sp>
    </p:spTree>
    <p:extLst>
      <p:ext uri="{BB962C8B-B14F-4D97-AF65-F5344CB8AC3E}">
        <p14:creationId xmlns:p14="http://schemas.microsoft.com/office/powerpoint/2010/main" val="193547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understand the power of choice and solutions brought about by Cumulus Linux,</a:t>
            </a:r>
            <a:r>
              <a:rPr lang="en-US" baseline="0" dirty="0" smtClean="0"/>
              <a:t> the next step is to integrate Cumulus Linux into brownfield and greenfield architectures.</a:t>
            </a:r>
          </a:p>
          <a:p>
            <a:endParaRPr lang="en-US" baseline="0" dirty="0" smtClean="0"/>
          </a:p>
          <a:p>
            <a:r>
              <a:rPr lang="en-US" baseline="0" dirty="0" smtClean="0"/>
              <a:t>IP Fabrics are the most flexible network architectures when it comes to high capacity, scale and evolution. </a:t>
            </a:r>
          </a:p>
          <a:p>
            <a:pPr marL="171450" indent="-171450">
              <a:buFontTx/>
              <a:buChar char="-"/>
            </a:pPr>
            <a:r>
              <a:rPr lang="en-US" baseline="0" dirty="0" smtClean="0"/>
              <a:t>Enables Scale-out architecture </a:t>
            </a:r>
          </a:p>
          <a:p>
            <a:pPr marL="171450" indent="-171450">
              <a:buFontTx/>
              <a:buChar char="-"/>
            </a:pPr>
            <a:r>
              <a:rPr lang="en-US" baseline="0" dirty="0" smtClean="0"/>
              <a:t>Easy to configure and troubleshoot </a:t>
            </a:r>
          </a:p>
          <a:p>
            <a:pPr marL="171450" indent="-171450">
              <a:buFontTx/>
              <a:buChar char="-"/>
            </a:pPr>
            <a:r>
              <a:rPr lang="en-US" baseline="0" dirty="0" smtClean="0"/>
              <a:t>Easy to add new racks</a:t>
            </a:r>
          </a:p>
          <a:p>
            <a:pPr marL="171450" indent="-171450">
              <a:buFontTx/>
              <a:buChar char="-"/>
            </a:pPr>
            <a:r>
              <a:rPr lang="en-US" baseline="0" dirty="0" smtClean="0"/>
              <a:t>Standard OSPF/BGP – helps with interoperability</a:t>
            </a:r>
          </a:p>
          <a:p>
            <a:pPr marL="171450" indent="-171450">
              <a:buFontTx/>
              <a:buChar char="-"/>
            </a:pPr>
            <a:r>
              <a:rPr lang="en-US" baseline="0" dirty="0" smtClean="0"/>
              <a:t>Can be used as an underlay in conjunction with Network Virtualization Overlays</a:t>
            </a:r>
          </a:p>
          <a:p>
            <a:pPr marL="0" indent="0">
              <a:buFontTx/>
              <a:buNone/>
            </a:pPr>
            <a:endParaRPr lang="en-US" baseline="0" dirty="0" smtClean="0"/>
          </a:p>
          <a:p>
            <a:pPr marL="0" indent="0">
              <a:buFontTx/>
              <a:buNone/>
            </a:pPr>
            <a:r>
              <a:rPr lang="en-US" baseline="0" dirty="0" smtClean="0"/>
              <a:t>Network Virtualization Overlays add additional flexibility</a:t>
            </a:r>
          </a:p>
          <a:p>
            <a:pPr marL="171450" indent="-171450">
              <a:buFontTx/>
              <a:buChar char="-"/>
            </a:pPr>
            <a:r>
              <a:rPr lang="en-US" baseline="0" dirty="0" smtClean="0"/>
              <a:t>Flexible Virtual Network</a:t>
            </a:r>
          </a:p>
          <a:p>
            <a:pPr marL="171450" indent="-171450">
              <a:buFontTx/>
              <a:buChar char="-"/>
            </a:pPr>
            <a:r>
              <a:rPr lang="en-US" baseline="0" dirty="0" smtClean="0"/>
              <a:t>Scalable, Multi-tenant</a:t>
            </a:r>
          </a:p>
          <a:p>
            <a:pPr marL="171450" indent="-171450">
              <a:buFontTx/>
              <a:buChar char="-"/>
            </a:pPr>
            <a:r>
              <a:rPr lang="en-US" baseline="0" dirty="0" smtClean="0"/>
              <a:t>Integrated with Cloud Orchestration tools</a:t>
            </a:r>
          </a:p>
          <a:p>
            <a:endParaRPr lang="en-US" dirty="0" smtClean="0"/>
          </a:p>
          <a:p>
            <a:r>
              <a:rPr lang="en-US" dirty="0" smtClean="0"/>
              <a:t>Yet, they need a simple migration path coexistent with their existing network architecture</a:t>
            </a:r>
          </a:p>
          <a:p>
            <a:endParaRPr lang="en-US" dirty="0" smtClean="0"/>
          </a:p>
          <a:p>
            <a:r>
              <a:rPr lang="en-US" dirty="0" smtClean="0"/>
              <a:t>CL2.5 brings the flexibility of L2MLAG network architectures</a:t>
            </a:r>
          </a:p>
          <a:p>
            <a:r>
              <a:rPr lang="en-US" dirty="0" smtClean="0"/>
              <a:t>CL2.5 brings the flexibility of L2MLAG network architectures. Customers can now drop</a:t>
            </a:r>
            <a:r>
              <a:rPr lang="en-US" baseline="0" dirty="0" smtClean="0"/>
              <a:t> in a networking hardware running Cumulus Linux in existing environments and migrate at their pace and based on the needs to Modern DC networks.</a:t>
            </a:r>
          </a:p>
          <a:p>
            <a:r>
              <a:rPr lang="en-US" baseline="0" dirty="0" smtClean="0"/>
              <a:t>FHRP, </a:t>
            </a:r>
            <a:r>
              <a:rPr lang="en-US" dirty="0" smtClean="0"/>
              <a:t>Improved </a:t>
            </a:r>
            <a:r>
              <a:rPr lang="en-US" dirty="0" smtClean="0">
                <a:solidFill>
                  <a:schemeClr val="accent3"/>
                </a:solidFill>
              </a:rPr>
              <a:t>Linux-bridging</a:t>
            </a:r>
            <a:r>
              <a:rPr lang="en-US" dirty="0" smtClean="0"/>
              <a:t> and </a:t>
            </a:r>
            <a:r>
              <a:rPr lang="en-US" dirty="0" smtClean="0">
                <a:solidFill>
                  <a:schemeClr val="accent3"/>
                </a:solidFill>
              </a:rPr>
              <a:t>ifupdown2</a:t>
            </a:r>
            <a:r>
              <a:rPr lang="en-US" dirty="0" smtClean="0"/>
              <a:t> integration for required L2 fabrics, L2 scale</a:t>
            </a:r>
          </a:p>
        </p:txBody>
      </p:sp>
      <p:sp>
        <p:nvSpPr>
          <p:cNvPr id="4" name="Slide Number Placeholder 3"/>
          <p:cNvSpPr>
            <a:spLocks noGrp="1"/>
          </p:cNvSpPr>
          <p:nvPr>
            <p:ph type="sldNum" sz="quarter" idx="10"/>
          </p:nvPr>
        </p:nvSpPr>
        <p:spPr/>
        <p:txBody>
          <a:bodyPr/>
          <a:lstStyle/>
          <a:p>
            <a:fld id="{7BE52896-B62E-8246-9974-D43B2F060197}" type="slidenum">
              <a:rPr lang="en-US" smtClean="0"/>
              <a:t>19</a:t>
            </a:fld>
            <a:endParaRPr lang="en-US"/>
          </a:p>
        </p:txBody>
      </p:sp>
    </p:spTree>
    <p:extLst>
      <p:ext uri="{BB962C8B-B14F-4D97-AF65-F5344CB8AC3E}">
        <p14:creationId xmlns:p14="http://schemas.microsoft.com/office/powerpoint/2010/main" val="299038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95848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64954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760689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 in Header</a:t>
            </a:r>
            <a:endParaRPr lang="en-US" dirty="0"/>
          </a:p>
        </p:txBody>
      </p:sp>
      <p:sp>
        <p:nvSpPr>
          <p:cNvPr id="5" name="Date Placeholder 4"/>
          <p:cNvSpPr>
            <a:spLocks noGrp="1"/>
          </p:cNvSpPr>
          <p:nvPr>
            <p:ph type="dt" sz="half" idx="10"/>
          </p:nvPr>
        </p:nvSpPr>
        <p:spPr/>
        <p:txBody>
          <a:bodyPr/>
          <a:lstStyle/>
          <a:p>
            <a:fld id="{F62B0D1A-695B-BE40-82F1-8549B4FEF08A}" type="datetime4">
              <a:rPr lang="en-US" smtClean="0"/>
              <a:t>July 13, 2016</a:t>
            </a:fld>
            <a:endParaRPr lang="en-US"/>
          </a:p>
        </p:txBody>
      </p:sp>
      <p:sp>
        <p:nvSpPr>
          <p:cNvPr id="6" name="Footer Placeholder 5"/>
          <p:cNvSpPr>
            <a:spLocks noGrp="1"/>
          </p:cNvSpPr>
          <p:nvPr>
            <p:ph type="ftr" sz="quarter" idx="11"/>
          </p:nvPr>
        </p:nvSpPr>
        <p:spPr/>
        <p:txBody>
          <a:bodyPr/>
          <a:lstStyle/>
          <a:p>
            <a:r>
              <a:rPr lang="en-US" smtClean="0"/>
              <a:t>cumulusnetworks.com</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
        <p:nvSpPr>
          <p:cNvPr id="9" name="Content Placeholder 2"/>
          <p:cNvSpPr>
            <a:spLocks noGrp="1"/>
          </p:cNvSpPr>
          <p:nvPr>
            <p:ph idx="1" hasCustomPrompt="1"/>
          </p:nvPr>
        </p:nvSpPr>
        <p:spPr>
          <a:xfrm>
            <a:off x="432387" y="1021377"/>
            <a:ext cx="5312272" cy="4995091"/>
          </a:xfrm>
        </p:spPr>
        <p:txBody>
          <a:bodyPr>
            <a:normAutofit/>
          </a:bodyPr>
          <a:lstStyle>
            <a:lvl1pPr>
              <a:defRPr sz="3733"/>
            </a:lvl1pPr>
            <a:lvl2pPr>
              <a:defRPr sz="3200"/>
            </a:lvl2pPr>
            <a:lvl3pPr>
              <a:defRPr sz="2667"/>
            </a:lvl3pPr>
            <a:lvl4pPr>
              <a:defRPr sz="2133"/>
            </a:lvl4pPr>
            <a:lvl5pPr>
              <a:defRPr sz="1867"/>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3" hasCustomPrompt="1"/>
          </p:nvPr>
        </p:nvSpPr>
        <p:spPr>
          <a:xfrm>
            <a:off x="6157153" y="1033215"/>
            <a:ext cx="5312272" cy="4995091"/>
          </a:xfrm>
        </p:spPr>
        <p:txBody>
          <a:bodyPr>
            <a:normAutofit/>
          </a:bodyPr>
          <a:lstStyle>
            <a:lvl1pPr>
              <a:defRPr sz="3733"/>
            </a:lvl1pPr>
            <a:lvl2pPr>
              <a:defRPr sz="3200"/>
            </a:lvl2pPr>
            <a:lvl3pPr>
              <a:defRPr sz="2667"/>
            </a:lvl3pPr>
            <a:lvl4pPr>
              <a:defRPr sz="2133"/>
            </a:lvl4pPr>
            <a:lvl5pPr>
              <a:defRPr sz="1867"/>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9351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58ED9C-6495-9240-B4CA-B386709EE741}" type="datetime4">
              <a:rPr lang="en-US" smtClean="0"/>
              <a:t>July 18, 2016</a:t>
            </a:fld>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9" name="Text Placeholder 7"/>
          <p:cNvSpPr>
            <a:spLocks noGrp="1"/>
          </p:cNvSpPr>
          <p:nvPr>
            <p:ph type="body" sz="quarter" idx="13" hasCustomPrompt="1"/>
          </p:nvPr>
        </p:nvSpPr>
        <p:spPr>
          <a:xfrm>
            <a:off x="2263719" y="942336"/>
            <a:ext cx="8341897" cy="4937643"/>
          </a:xfrm>
        </p:spPr>
        <p:txBody>
          <a:bodyPr lIns="0" tIns="0" rIns="0" bIns="0" anchor="ctr" anchorCtr="0">
            <a:normAutofit/>
          </a:bodyPr>
          <a:lstStyle>
            <a:lvl1pPr marL="121917" indent="-121917">
              <a:spcBef>
                <a:spcPts val="0"/>
              </a:spcBef>
              <a:spcAft>
                <a:spcPts val="3200"/>
              </a:spcAft>
              <a:buClr>
                <a:schemeClr val="bg1"/>
              </a:buClr>
              <a:buSzPct val="100000"/>
              <a:buFont typeface="Arial"/>
              <a:buChar char="•"/>
              <a:defRPr sz="3733" b="1" baseline="0">
                <a:solidFill>
                  <a:schemeClr val="accent3"/>
                </a:solidFill>
              </a:defRPr>
            </a:lvl1pPr>
            <a:lvl2pPr marL="146300" indent="-146300">
              <a:spcBef>
                <a:spcPts val="0"/>
              </a:spcBef>
              <a:spcAft>
                <a:spcPts val="3200"/>
              </a:spcAft>
              <a:buClr>
                <a:schemeClr val="bg1"/>
              </a:buClr>
              <a:buSzPct val="100000"/>
              <a:buFont typeface="Arial"/>
              <a:buChar char="•"/>
              <a:defRPr sz="3733" baseline="0">
                <a:solidFill>
                  <a:schemeClr val="tx1">
                    <a:lumMod val="85000"/>
                    <a:lumOff val="15000"/>
                  </a:schemeClr>
                </a:solidFill>
              </a:defRPr>
            </a:lvl2pPr>
            <a:lvl3pPr marL="121917" indent="-609585">
              <a:spcBef>
                <a:spcPts val="0"/>
              </a:spcBef>
              <a:spcAft>
                <a:spcPts val="0"/>
              </a:spcAft>
              <a:buClr>
                <a:schemeClr val="bg1"/>
              </a:buClr>
              <a:buSzPct val="100000"/>
              <a:buFont typeface="Arial"/>
              <a:buChar char="•"/>
              <a:defRPr>
                <a:solidFill>
                  <a:schemeClr val="tx1">
                    <a:lumMod val="50000"/>
                    <a:lumOff val="50000"/>
                  </a:schemeClr>
                </a:solidFill>
              </a:defRPr>
            </a:lvl3pPr>
            <a:lvl4pPr marL="121917" indent="-609585">
              <a:spcBef>
                <a:spcPts val="0"/>
              </a:spcBef>
              <a:spcAft>
                <a:spcPts val="0"/>
              </a:spcAft>
              <a:buClr>
                <a:schemeClr val="bg1"/>
              </a:buClr>
              <a:buSzPct val="100000"/>
              <a:buFont typeface="Arial"/>
              <a:buChar char="•"/>
              <a:defRPr>
                <a:solidFill>
                  <a:schemeClr val="tx1">
                    <a:lumMod val="50000"/>
                    <a:lumOff val="50000"/>
                  </a:schemeClr>
                </a:solidFill>
              </a:defRPr>
            </a:lvl4pPr>
            <a:lvl5pPr marL="121917" indent="-609585">
              <a:spcBef>
                <a:spcPts val="0"/>
              </a:spcBef>
              <a:spcAft>
                <a:spcPts val="0"/>
              </a:spcAft>
              <a:buClr>
                <a:schemeClr val="bg1"/>
              </a:buClr>
              <a:buSzPct val="100000"/>
              <a:buFont typeface="Arial"/>
              <a:buChar char="•"/>
              <a:defRPr>
                <a:solidFill>
                  <a:schemeClr val="tx1">
                    <a:lumMod val="50000"/>
                    <a:lumOff val="50000"/>
                  </a:schemeClr>
                </a:solidFill>
              </a:defRPr>
            </a:lvl5pPr>
          </a:lstStyle>
          <a:p>
            <a:pPr lvl="0"/>
            <a:r>
              <a:rPr lang="en-US" dirty="0" smtClean="0"/>
              <a:t>Agenda Item 1</a:t>
            </a:r>
          </a:p>
          <a:p>
            <a:pPr lvl="1"/>
            <a:r>
              <a:rPr lang="en-US" dirty="0" smtClean="0"/>
              <a:t>Agenda Item 2</a:t>
            </a:r>
          </a:p>
          <a:p>
            <a:pPr lvl="1"/>
            <a:r>
              <a:rPr lang="en-US" dirty="0" smtClean="0"/>
              <a:t>Agenda Item 3</a:t>
            </a:r>
          </a:p>
        </p:txBody>
      </p:sp>
      <p:sp>
        <p:nvSpPr>
          <p:cNvPr id="10" name="Title Placeholder 1"/>
          <p:cNvSpPr>
            <a:spLocks noGrp="1"/>
          </p:cNvSpPr>
          <p:nvPr>
            <p:ph type="title" hasCustomPrompt="1"/>
          </p:nvPr>
        </p:nvSpPr>
        <p:spPr>
          <a:xfrm>
            <a:off x="319493" y="248781"/>
            <a:ext cx="10179171" cy="414092"/>
          </a:xfrm>
          <a:prstGeom prst="rect">
            <a:avLst/>
          </a:prstGeom>
        </p:spPr>
        <p:txBody>
          <a:bodyPr vert="horz" lIns="0" tIns="0" rIns="0" bIns="0" rtlCol="0" anchor="ctr">
            <a:normAutofit/>
          </a:bodyPr>
          <a:lstStyle/>
          <a:p>
            <a:r>
              <a:rPr lang="en-US" dirty="0" smtClean="0"/>
              <a:t>Agenda</a:t>
            </a:r>
            <a:endParaRPr lang="en-US" dirty="0"/>
          </a:p>
        </p:txBody>
      </p:sp>
    </p:spTree>
    <p:extLst>
      <p:ext uri="{BB962C8B-B14F-4D97-AF65-F5344CB8AC3E}">
        <p14:creationId xmlns:p14="http://schemas.microsoft.com/office/powerpoint/2010/main" val="1711112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55DFA-42F7-064B-8A11-488CA61661DA}"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041753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155DFA-42F7-064B-8A11-488CA61661DA}"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31029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155DFA-42F7-064B-8A11-488CA61661DA}" type="datetimeFigureOut">
              <a:rPr lang="en-US" smtClean="0"/>
              <a:t>7/13/16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04378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155DFA-42F7-064B-8A11-488CA61661DA}" type="datetimeFigureOut">
              <a:rPr lang="en-US" smtClean="0"/>
              <a:t>7/13/16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34028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155DFA-42F7-064B-8A11-488CA61661DA}" type="datetimeFigureOut">
              <a:rPr lang="en-US" smtClean="0"/>
              <a:t>7/13/16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205559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55DFA-42F7-064B-8A11-488CA61661DA}" type="datetimeFigureOut">
              <a:rPr lang="en-US" smtClean="0"/>
              <a:t>7/13/16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893938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155DFA-42F7-064B-8A11-488CA61661DA}" type="datetimeFigureOut">
              <a:rPr lang="en-US" smtClean="0"/>
              <a:t>7/13/16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1424812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155DFA-42F7-064B-8A11-488CA61661DA}" type="datetimeFigureOut">
              <a:rPr lang="en-US" smtClean="0"/>
              <a:t>7/13/16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DA2CD-B559-5845-8E76-7B79A1E17D80}" type="slidenum">
              <a:rPr lang="en-US" smtClean="0"/>
              <a:t>‹#›</a:t>
            </a:fld>
            <a:endParaRPr lang="en-US"/>
          </a:p>
        </p:txBody>
      </p:sp>
    </p:spTree>
    <p:extLst>
      <p:ext uri="{BB962C8B-B14F-4D97-AF65-F5344CB8AC3E}">
        <p14:creationId xmlns:p14="http://schemas.microsoft.com/office/powerpoint/2010/main" val="2342120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55DFA-42F7-064B-8A11-488CA61661DA}" type="datetimeFigureOut">
              <a:rPr lang="en-US" smtClean="0"/>
              <a:t>7/13/16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DA2CD-B559-5845-8E76-7B79A1E17D80}" type="slidenum">
              <a:rPr lang="en-US" smtClean="0"/>
              <a:t>‹#›</a:t>
            </a:fld>
            <a:endParaRPr lang="en-US"/>
          </a:p>
        </p:txBody>
      </p:sp>
    </p:spTree>
    <p:extLst>
      <p:ext uri="{BB962C8B-B14F-4D97-AF65-F5344CB8AC3E}">
        <p14:creationId xmlns:p14="http://schemas.microsoft.com/office/powerpoint/2010/main" val="128343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9" Type="http://schemas.openxmlformats.org/officeDocument/2006/relationships/image" Target="../media/image32.jpeg"/><Relationship Id="rId10" Type="http://schemas.openxmlformats.org/officeDocument/2006/relationships/image" Target="../media/image33.emf"/><Relationship Id="rId11" Type="http://schemas.openxmlformats.org/officeDocument/2006/relationships/image" Target="../media/image34.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tiff"/><Relationship Id="rId8" Type="http://schemas.openxmlformats.org/officeDocument/2006/relationships/image" Target="../media/image43.tiff"/><Relationship Id="rId9"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5.tiff"/><Relationship Id="rId8"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7.emf"/><Relationship Id="rId5" Type="http://schemas.openxmlformats.org/officeDocument/2006/relationships/package" Target="../embeddings/Microsoft_Word_Document2.docx"/><Relationship Id="rId6" Type="http://schemas.openxmlformats.org/officeDocument/2006/relationships/image" Target="../media/image48.emf"/><Relationship Id="rId7" Type="http://schemas.openxmlformats.org/officeDocument/2006/relationships/package" Target="../embeddings/Microsoft_Word_Document3.docx"/><Relationship Id="rId8"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50.emf"/><Relationship Id="rId5" Type="http://schemas.openxmlformats.org/officeDocument/2006/relationships/package" Target="../embeddings/Microsoft_Word_Document5.docx"/><Relationship Id="rId6" Type="http://schemas.openxmlformats.org/officeDocument/2006/relationships/image" Target="../media/image5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hyperlink" Target="http://community.cumulusnetworks.com/" TargetMode="External"/><Relationship Id="rId4" Type="http://schemas.openxmlformats.org/officeDocument/2006/relationships/hyperlink" Target="https://cumulusnetworks.com/cumulus-vx/" TargetMode="External"/><Relationship Id="rId5" Type="http://schemas.openxmlformats.org/officeDocument/2006/relationships/hyperlink" Target="https://support.cumulusnetworks.com/hc/en-us/articles/201787686" TargetMode="External"/><Relationship Id="rId6" Type="http://schemas.openxmlformats.org/officeDocument/2006/relationships/hyperlink" Target="https://support.cumulusnetworks.com/hc/en-us/sections/200398866" TargetMode="External"/><Relationship Id="rId7" Type="http://schemas.openxmlformats.org/officeDocument/2006/relationships/image" Target="../media/image53.png"/><Relationship Id="rId8"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tiff"/><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1" Type="http://schemas.openxmlformats.org/officeDocument/2006/relationships/image" Target="../media/image16.tiff"/><Relationship Id="rId12"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7.png"/><Relationship Id="rId5" Type="http://schemas.openxmlformats.org/officeDocument/2006/relationships/image" Target="../media/image19.jpg"/><Relationship Id="rId6" Type="http://schemas.openxmlformats.org/officeDocument/2006/relationships/image" Target="../media/image20.em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 Networking?</a:t>
            </a:r>
            <a:endParaRPr lang="en-US" dirty="0"/>
          </a:p>
        </p:txBody>
      </p:sp>
      <p:sp>
        <p:nvSpPr>
          <p:cNvPr id="4" name="Content Placeholder 2"/>
          <p:cNvSpPr txBox="1">
            <a:spLocks/>
          </p:cNvSpPr>
          <p:nvPr/>
        </p:nvSpPr>
        <p:spPr>
          <a:xfrm>
            <a:off x="838200" y="4114799"/>
            <a:ext cx="10515600" cy="20621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Open Hardware</a:t>
            </a:r>
          </a:p>
          <a:p>
            <a:r>
              <a:rPr lang="en-US" smtClean="0"/>
              <a:t>ONIE</a:t>
            </a:r>
          </a:p>
          <a:p>
            <a:r>
              <a:rPr lang="en-US" smtClean="0"/>
              <a:t>APD</a:t>
            </a:r>
          </a:p>
          <a:p>
            <a:endParaRPr lang="en-US" dirty="0"/>
          </a:p>
        </p:txBody>
      </p:sp>
    </p:spTree>
    <p:extLst>
      <p:ext uri="{BB962C8B-B14F-4D97-AF65-F5344CB8AC3E}">
        <p14:creationId xmlns:p14="http://schemas.microsoft.com/office/powerpoint/2010/main" val="890589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p:nvPr/>
        </p:nvSpPr>
        <p:spPr>
          <a:xfrm>
            <a:off x="2975067" y="42111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57" name="Shape 257"/>
          <p:cNvSpPr/>
          <p:nvPr/>
        </p:nvSpPr>
        <p:spPr>
          <a:xfrm>
            <a:off x="1084433" y="42079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58" name="Shape 258"/>
          <p:cNvSpPr/>
          <p:nvPr/>
        </p:nvSpPr>
        <p:spPr>
          <a:xfrm>
            <a:off x="1084433" y="15164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259" name="Shape 259"/>
          <p:cNvSpPr/>
          <p:nvPr/>
        </p:nvSpPr>
        <p:spPr>
          <a:xfrm>
            <a:off x="1156167" y="15906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60" name="Shape 260"/>
          <p:cNvCxnSpPr/>
          <p:nvPr/>
        </p:nvCxnSpPr>
        <p:spPr>
          <a:xfrm>
            <a:off x="554000" y="3195481"/>
            <a:ext cx="11017200" cy="0"/>
          </a:xfrm>
          <a:prstGeom prst="straightConnector1">
            <a:avLst/>
          </a:prstGeom>
          <a:noFill/>
          <a:ln w="19050" cap="flat" cmpd="sng">
            <a:solidFill>
              <a:schemeClr val="dk2"/>
            </a:solidFill>
            <a:prstDash val="solid"/>
            <a:round/>
            <a:headEnd type="none" w="lg" len="lg"/>
            <a:tailEnd type="none" w="lg" len="lg"/>
          </a:ln>
        </p:spPr>
      </p:cxnSp>
      <p:sp>
        <p:nvSpPr>
          <p:cNvPr id="261" name="Shape 261"/>
          <p:cNvSpPr txBox="1"/>
          <p:nvPr/>
        </p:nvSpPr>
        <p:spPr>
          <a:xfrm>
            <a:off x="4670246" y="1029234"/>
            <a:ext cx="2784708" cy="509999"/>
          </a:xfrm>
          <a:prstGeom prst="rect">
            <a:avLst/>
          </a:prstGeom>
          <a:noFill/>
          <a:ln>
            <a:noFill/>
          </a:ln>
        </p:spPr>
        <p:txBody>
          <a:bodyPr lIns="121900" tIns="121900" rIns="121900" bIns="121900" anchor="t" anchorCtr="0">
            <a:noAutofit/>
          </a:bodyPr>
          <a:lstStyle/>
          <a:p>
            <a:r>
              <a:rPr lang="en" sz="2400">
                <a:solidFill>
                  <a:schemeClr val="accent5"/>
                </a:solidFill>
              </a:rPr>
              <a:t>Without ACPI</a:t>
            </a:r>
          </a:p>
        </p:txBody>
      </p:sp>
      <p:sp>
        <p:nvSpPr>
          <p:cNvPr id="262" name="Shape 262"/>
          <p:cNvSpPr txBox="1"/>
          <p:nvPr/>
        </p:nvSpPr>
        <p:spPr>
          <a:xfrm>
            <a:off x="4796600" y="3405700"/>
            <a:ext cx="2292333" cy="623600"/>
          </a:xfrm>
          <a:prstGeom prst="rect">
            <a:avLst/>
          </a:prstGeom>
          <a:noFill/>
          <a:ln>
            <a:noFill/>
          </a:ln>
        </p:spPr>
        <p:txBody>
          <a:bodyPr lIns="121900" tIns="121900" rIns="121900" bIns="121900" anchor="t" anchorCtr="0">
            <a:noAutofit/>
          </a:bodyPr>
          <a:lstStyle/>
          <a:p>
            <a:r>
              <a:rPr lang="en" sz="2400">
                <a:solidFill>
                  <a:schemeClr val="accent5"/>
                </a:solidFill>
              </a:rPr>
              <a:t>With ACPI</a:t>
            </a:r>
          </a:p>
        </p:txBody>
      </p:sp>
      <p:sp>
        <p:nvSpPr>
          <p:cNvPr id="263" name="Shape 263"/>
          <p:cNvSpPr/>
          <p:nvPr/>
        </p:nvSpPr>
        <p:spPr>
          <a:xfrm>
            <a:off x="1234133" y="16651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64" name="Shape 264"/>
          <p:cNvSpPr txBox="1"/>
          <p:nvPr/>
        </p:nvSpPr>
        <p:spPr>
          <a:xfrm>
            <a:off x="3131000" y="1929632"/>
            <a:ext cx="1266000" cy="1005200"/>
          </a:xfrm>
          <a:prstGeom prst="rect">
            <a:avLst/>
          </a:prstGeom>
          <a:noFill/>
          <a:ln>
            <a:noFill/>
          </a:ln>
        </p:spPr>
        <p:txBody>
          <a:bodyPr lIns="121900" tIns="121900" rIns="121900" bIns="121900" anchor="t" anchorCtr="0">
            <a:noAutofit/>
          </a:bodyPr>
          <a:lstStyle/>
          <a:p>
            <a:pPr algn="ctr"/>
            <a:r>
              <a:rPr lang="en" sz="2400"/>
              <a:t>Steps</a:t>
            </a:r>
          </a:p>
          <a:p>
            <a:pPr algn="ctr"/>
            <a:r>
              <a:rPr lang="en" sz="2400"/>
              <a:t>0, 1</a:t>
            </a:r>
          </a:p>
        </p:txBody>
      </p:sp>
      <p:sp>
        <p:nvSpPr>
          <p:cNvPr id="265" name="Shape 265"/>
          <p:cNvSpPr/>
          <p:nvPr/>
        </p:nvSpPr>
        <p:spPr>
          <a:xfrm>
            <a:off x="3131000" y="1665132"/>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6" name="Shape 266"/>
          <p:cNvSpPr/>
          <p:nvPr/>
        </p:nvSpPr>
        <p:spPr>
          <a:xfrm>
            <a:off x="7736200" y="1665165"/>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67" name="Shape 267"/>
          <p:cNvSpPr/>
          <p:nvPr/>
        </p:nvSpPr>
        <p:spPr>
          <a:xfrm>
            <a:off x="9658600" y="1665132"/>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68" name="Shape 268"/>
          <p:cNvCxnSpPr>
            <a:stCxn id="265" idx="3"/>
            <a:endCxn id="266" idx="1"/>
          </p:cNvCxnSpPr>
          <p:nvPr/>
        </p:nvCxnSpPr>
        <p:spPr>
          <a:xfrm>
            <a:off x="4400600" y="2299932"/>
            <a:ext cx="3335600" cy="0"/>
          </a:xfrm>
          <a:prstGeom prst="straightConnector1">
            <a:avLst/>
          </a:prstGeom>
          <a:noFill/>
          <a:ln w="19050" cap="flat" cmpd="sng">
            <a:solidFill>
              <a:schemeClr val="dk2"/>
            </a:solidFill>
            <a:prstDash val="solid"/>
            <a:round/>
            <a:headEnd type="none" w="lg" len="lg"/>
            <a:tailEnd type="triangle" w="lg" len="lg"/>
          </a:ln>
        </p:spPr>
      </p:cxnSp>
      <p:cxnSp>
        <p:nvCxnSpPr>
          <p:cNvPr id="269" name="Shape 269"/>
          <p:cNvCxnSpPr>
            <a:stCxn id="266" idx="3"/>
            <a:endCxn id="267" idx="1"/>
          </p:cNvCxnSpPr>
          <p:nvPr/>
        </p:nvCxnSpPr>
        <p:spPr>
          <a:xfrm>
            <a:off x="9005800" y="2299965"/>
            <a:ext cx="652800" cy="0"/>
          </a:xfrm>
          <a:prstGeom prst="straightConnector1">
            <a:avLst/>
          </a:prstGeom>
          <a:noFill/>
          <a:ln w="19050" cap="flat" cmpd="sng">
            <a:solidFill>
              <a:schemeClr val="dk2"/>
            </a:solidFill>
            <a:prstDash val="solid"/>
            <a:round/>
            <a:headEnd type="none" w="lg" len="lg"/>
            <a:tailEnd type="triangle" w="lg" len="lg"/>
          </a:ln>
        </p:spPr>
      </p:cxnSp>
      <p:sp>
        <p:nvSpPr>
          <p:cNvPr id="270" name="Shape 270"/>
          <p:cNvSpPr txBox="1"/>
          <p:nvPr/>
        </p:nvSpPr>
        <p:spPr>
          <a:xfrm>
            <a:off x="7715201" y="2044949"/>
            <a:ext cx="1235999" cy="509999"/>
          </a:xfrm>
          <a:prstGeom prst="rect">
            <a:avLst/>
          </a:prstGeom>
          <a:noFill/>
          <a:ln>
            <a:noFill/>
          </a:ln>
        </p:spPr>
        <p:txBody>
          <a:bodyPr lIns="121900" tIns="121900" rIns="121900" bIns="121900" anchor="t" anchorCtr="0">
            <a:noAutofit/>
          </a:bodyPr>
          <a:lstStyle/>
          <a:p>
            <a:pPr algn="ctr"/>
            <a:r>
              <a:rPr lang="en" sz="2400"/>
              <a:t>Test</a:t>
            </a:r>
          </a:p>
        </p:txBody>
      </p:sp>
      <p:sp>
        <p:nvSpPr>
          <p:cNvPr id="271" name="Shape 271"/>
          <p:cNvSpPr txBox="1"/>
          <p:nvPr/>
        </p:nvSpPr>
        <p:spPr>
          <a:xfrm>
            <a:off x="9658601" y="2044949"/>
            <a:ext cx="1235999" cy="509999"/>
          </a:xfrm>
          <a:prstGeom prst="rect">
            <a:avLst/>
          </a:prstGeom>
          <a:noFill/>
          <a:ln>
            <a:noFill/>
          </a:ln>
        </p:spPr>
        <p:txBody>
          <a:bodyPr lIns="121900" tIns="121900" rIns="121900" bIns="121900" anchor="t" anchorCtr="0">
            <a:noAutofit/>
          </a:bodyPr>
          <a:lstStyle/>
          <a:p>
            <a:pPr algn="ctr"/>
            <a:r>
              <a:rPr lang="en" sz="2400"/>
              <a:t>Ship</a:t>
            </a:r>
          </a:p>
        </p:txBody>
      </p:sp>
      <p:cxnSp>
        <p:nvCxnSpPr>
          <p:cNvPr id="272" name="Shape 272"/>
          <p:cNvCxnSpPr>
            <a:stCxn id="263" idx="3"/>
            <a:endCxn id="265" idx="1"/>
          </p:cNvCxnSpPr>
          <p:nvPr/>
        </p:nvCxnSpPr>
        <p:spPr>
          <a:xfrm>
            <a:off x="2503733" y="2299981"/>
            <a:ext cx="627200" cy="0"/>
          </a:xfrm>
          <a:prstGeom prst="straightConnector1">
            <a:avLst/>
          </a:prstGeom>
          <a:noFill/>
          <a:ln w="19050" cap="flat" cmpd="sng">
            <a:solidFill>
              <a:srgbClr val="000000"/>
            </a:solidFill>
            <a:prstDash val="solid"/>
            <a:round/>
            <a:headEnd type="none" w="lg" len="lg"/>
            <a:tailEnd type="triangle" w="lg" len="lg"/>
          </a:ln>
        </p:spPr>
      </p:cxnSp>
      <p:sp>
        <p:nvSpPr>
          <p:cNvPr id="273" name="Shape 273"/>
          <p:cNvSpPr txBox="1"/>
          <p:nvPr/>
        </p:nvSpPr>
        <p:spPr>
          <a:xfrm>
            <a:off x="1235933" y="1929649"/>
            <a:ext cx="1266000" cy="509999"/>
          </a:xfrm>
          <a:prstGeom prst="rect">
            <a:avLst/>
          </a:prstGeom>
          <a:noFill/>
          <a:ln>
            <a:noFill/>
          </a:ln>
        </p:spPr>
        <p:txBody>
          <a:bodyPr lIns="121900" tIns="121900" rIns="121900" bIns="121900" anchor="t" anchorCtr="0">
            <a:noAutofit/>
          </a:bodyPr>
          <a:lstStyle/>
          <a:p>
            <a:pPr algn="ctr"/>
            <a:r>
              <a:rPr lang="en" sz="2400"/>
              <a:t>Port</a:t>
            </a:r>
          </a:p>
          <a:p>
            <a:pPr algn="ctr"/>
            <a:r>
              <a:rPr lang="en" sz="2400"/>
              <a:t>ONIE</a:t>
            </a:r>
          </a:p>
        </p:txBody>
      </p:sp>
      <p:sp>
        <p:nvSpPr>
          <p:cNvPr id="274" name="Shape 274"/>
          <p:cNvSpPr txBox="1"/>
          <p:nvPr/>
        </p:nvSpPr>
        <p:spPr>
          <a:xfrm>
            <a:off x="3146001" y="1929648"/>
            <a:ext cx="1235999" cy="1005200"/>
          </a:xfrm>
          <a:prstGeom prst="rect">
            <a:avLst/>
          </a:prstGeom>
          <a:noFill/>
          <a:ln>
            <a:noFill/>
          </a:ln>
        </p:spPr>
        <p:txBody>
          <a:bodyPr lIns="121900" tIns="121900" rIns="121900" bIns="121900" anchor="t" anchorCtr="0">
            <a:noAutofit/>
          </a:bodyPr>
          <a:lstStyle/>
          <a:p>
            <a:pPr algn="ctr"/>
            <a:r>
              <a:rPr lang="en" sz="2400"/>
              <a:t>Port</a:t>
            </a:r>
          </a:p>
          <a:p>
            <a:pPr algn="ctr"/>
            <a:r>
              <a:rPr lang="en" sz="2400"/>
              <a:t>OS</a:t>
            </a:r>
          </a:p>
        </p:txBody>
      </p:sp>
      <p:sp>
        <p:nvSpPr>
          <p:cNvPr id="275" name="Shape 275"/>
          <p:cNvSpPr/>
          <p:nvPr/>
        </p:nvSpPr>
        <p:spPr>
          <a:xfrm>
            <a:off x="1156167" y="4283381"/>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76" name="Shape 276"/>
          <p:cNvSpPr/>
          <p:nvPr/>
        </p:nvSpPr>
        <p:spPr>
          <a:xfrm>
            <a:off x="1240367" y="4352315"/>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77" name="Shape 277"/>
          <p:cNvSpPr/>
          <p:nvPr/>
        </p:nvSpPr>
        <p:spPr>
          <a:xfrm>
            <a:off x="5083067" y="4352299"/>
            <a:ext cx="1269600" cy="12696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78" name="Shape 278"/>
          <p:cNvSpPr/>
          <p:nvPr/>
        </p:nvSpPr>
        <p:spPr>
          <a:xfrm>
            <a:off x="6851800" y="4352299"/>
            <a:ext cx="1269600" cy="1269600"/>
          </a:xfrm>
          <a:prstGeom prst="roundRect">
            <a:avLst>
              <a:gd name="adj" fmla="val 16667"/>
            </a:avLst>
          </a:prstGeom>
          <a:solidFill>
            <a:schemeClr val="lt2"/>
          </a:solidFill>
          <a:ln w="19050" cap="flat" cmpd="sng">
            <a:solidFill>
              <a:schemeClr val="dk2"/>
            </a:solidFill>
            <a:prstDash val="dot"/>
            <a:round/>
            <a:headEnd type="none" w="med" len="med"/>
            <a:tailEnd type="none" w="med" len="med"/>
          </a:ln>
        </p:spPr>
        <p:txBody>
          <a:bodyPr lIns="121900" tIns="121900" rIns="121900" bIns="121900" anchor="ctr" anchorCtr="0">
            <a:noAutofit/>
          </a:bodyPr>
          <a:lstStyle/>
          <a:p>
            <a:endParaRPr sz="2400"/>
          </a:p>
        </p:txBody>
      </p:sp>
      <p:sp>
        <p:nvSpPr>
          <p:cNvPr id="279" name="Shape 279"/>
          <p:cNvSpPr/>
          <p:nvPr/>
        </p:nvSpPr>
        <p:spPr>
          <a:xfrm>
            <a:off x="3046800" y="4286615"/>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sp>
        <p:nvSpPr>
          <p:cNvPr id="280" name="Shape 280"/>
          <p:cNvSpPr/>
          <p:nvPr/>
        </p:nvSpPr>
        <p:spPr>
          <a:xfrm>
            <a:off x="3131000" y="4355548"/>
            <a:ext cx="1269600" cy="1269600"/>
          </a:xfrm>
          <a:prstGeom prst="roundRect">
            <a:avLst>
              <a:gd name="adj" fmla="val 16667"/>
            </a:avLst>
          </a:prstGeom>
          <a:solidFill>
            <a:srgbClr val="8CC55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r>
              <a:rPr lang="en" sz="2400"/>
              <a:t> </a:t>
            </a:r>
          </a:p>
        </p:txBody>
      </p:sp>
      <p:cxnSp>
        <p:nvCxnSpPr>
          <p:cNvPr id="281" name="Shape 281"/>
          <p:cNvCxnSpPr>
            <a:stCxn id="276" idx="3"/>
            <a:endCxn id="280" idx="1"/>
          </p:cNvCxnSpPr>
          <p:nvPr/>
        </p:nvCxnSpPr>
        <p:spPr>
          <a:xfrm>
            <a:off x="2509967" y="4987115"/>
            <a:ext cx="621200" cy="3200"/>
          </a:xfrm>
          <a:prstGeom prst="straightConnector1">
            <a:avLst/>
          </a:prstGeom>
          <a:noFill/>
          <a:ln w="19050" cap="flat" cmpd="sng">
            <a:solidFill>
              <a:srgbClr val="000000"/>
            </a:solidFill>
            <a:prstDash val="solid"/>
            <a:round/>
            <a:headEnd type="none" w="lg" len="lg"/>
            <a:tailEnd type="triangle" w="lg" len="lg"/>
          </a:ln>
        </p:spPr>
      </p:cxnSp>
      <p:cxnSp>
        <p:nvCxnSpPr>
          <p:cNvPr id="282" name="Shape 282"/>
          <p:cNvCxnSpPr>
            <a:stCxn id="280" idx="3"/>
            <a:endCxn id="277" idx="1"/>
          </p:cNvCxnSpPr>
          <p:nvPr/>
        </p:nvCxnSpPr>
        <p:spPr>
          <a:xfrm rot="10800000" flipH="1">
            <a:off x="4400600" y="4987148"/>
            <a:ext cx="682400" cy="3200"/>
          </a:xfrm>
          <a:prstGeom prst="straightConnector1">
            <a:avLst/>
          </a:prstGeom>
          <a:noFill/>
          <a:ln w="19050" cap="flat" cmpd="sng">
            <a:solidFill>
              <a:srgbClr val="000000"/>
            </a:solidFill>
            <a:prstDash val="solid"/>
            <a:round/>
            <a:headEnd type="none" w="lg" len="lg"/>
            <a:tailEnd type="triangle" w="lg" len="lg"/>
          </a:ln>
        </p:spPr>
      </p:cxnSp>
      <p:cxnSp>
        <p:nvCxnSpPr>
          <p:cNvPr id="283" name="Shape 283"/>
          <p:cNvCxnSpPr>
            <a:stCxn id="277" idx="3"/>
            <a:endCxn id="278" idx="1"/>
          </p:cNvCxnSpPr>
          <p:nvPr/>
        </p:nvCxnSpPr>
        <p:spPr>
          <a:xfrm>
            <a:off x="6352667" y="4987099"/>
            <a:ext cx="499200" cy="0"/>
          </a:xfrm>
          <a:prstGeom prst="straightConnector1">
            <a:avLst/>
          </a:prstGeom>
          <a:noFill/>
          <a:ln w="19050" cap="flat" cmpd="sng">
            <a:solidFill>
              <a:schemeClr val="dk2"/>
            </a:solidFill>
            <a:prstDash val="solid"/>
            <a:round/>
            <a:headEnd type="none" w="lg" len="lg"/>
            <a:tailEnd type="triangle" w="lg" len="lg"/>
          </a:ln>
        </p:spPr>
      </p:cxnSp>
      <p:sp>
        <p:nvSpPr>
          <p:cNvPr id="284" name="Shape 284"/>
          <p:cNvSpPr txBox="1"/>
          <p:nvPr/>
        </p:nvSpPr>
        <p:spPr>
          <a:xfrm>
            <a:off x="1218933" y="4624482"/>
            <a:ext cx="1266000" cy="509999"/>
          </a:xfrm>
          <a:prstGeom prst="rect">
            <a:avLst/>
          </a:prstGeom>
          <a:noFill/>
          <a:ln>
            <a:noFill/>
          </a:ln>
        </p:spPr>
        <p:txBody>
          <a:bodyPr lIns="121900" tIns="121900" rIns="121900" bIns="121900" anchor="t" anchorCtr="0">
            <a:noAutofit/>
          </a:bodyPr>
          <a:lstStyle/>
          <a:p>
            <a:pPr algn="ctr"/>
            <a:r>
              <a:rPr lang="en" sz="2400"/>
              <a:t>Port</a:t>
            </a:r>
          </a:p>
          <a:p>
            <a:pPr algn="ctr"/>
            <a:r>
              <a:rPr lang="en" sz="2400"/>
              <a:t>ONIE</a:t>
            </a:r>
          </a:p>
        </p:txBody>
      </p:sp>
      <p:sp>
        <p:nvSpPr>
          <p:cNvPr id="285" name="Shape 285"/>
          <p:cNvSpPr txBox="1"/>
          <p:nvPr/>
        </p:nvSpPr>
        <p:spPr>
          <a:xfrm>
            <a:off x="3168667" y="4578448"/>
            <a:ext cx="1235999" cy="1052800"/>
          </a:xfrm>
          <a:prstGeom prst="rect">
            <a:avLst/>
          </a:prstGeom>
          <a:noFill/>
          <a:ln>
            <a:noFill/>
          </a:ln>
        </p:spPr>
        <p:txBody>
          <a:bodyPr lIns="121900" tIns="121900" rIns="121900" bIns="121900" anchor="t" anchorCtr="0">
            <a:noAutofit/>
          </a:bodyPr>
          <a:lstStyle/>
          <a:p>
            <a:pPr algn="ctr"/>
            <a:r>
              <a:rPr lang="en" sz="1867"/>
              <a:t>Describe</a:t>
            </a:r>
          </a:p>
          <a:p>
            <a:pPr algn="ctr"/>
            <a:r>
              <a:rPr lang="en" sz="1867" dirty="0"/>
              <a:t>Platform</a:t>
            </a:r>
          </a:p>
        </p:txBody>
      </p:sp>
      <p:sp>
        <p:nvSpPr>
          <p:cNvPr id="286" name="Shape 286"/>
          <p:cNvSpPr txBox="1"/>
          <p:nvPr/>
        </p:nvSpPr>
        <p:spPr>
          <a:xfrm>
            <a:off x="5058033" y="4675248"/>
            <a:ext cx="1266000" cy="859200"/>
          </a:xfrm>
          <a:prstGeom prst="rect">
            <a:avLst/>
          </a:prstGeom>
          <a:noFill/>
          <a:ln>
            <a:noFill/>
          </a:ln>
        </p:spPr>
        <p:txBody>
          <a:bodyPr lIns="121900" tIns="121900" rIns="121900" bIns="121900" anchor="t" anchorCtr="0">
            <a:noAutofit/>
          </a:bodyPr>
          <a:lstStyle/>
          <a:p>
            <a:pPr algn="ctr"/>
            <a:r>
              <a:rPr lang="en" sz="2400"/>
              <a:t>Certify</a:t>
            </a:r>
          </a:p>
        </p:txBody>
      </p:sp>
      <p:sp>
        <p:nvSpPr>
          <p:cNvPr id="287" name="Shape 287"/>
          <p:cNvSpPr txBox="1"/>
          <p:nvPr/>
        </p:nvSpPr>
        <p:spPr>
          <a:xfrm>
            <a:off x="6860834" y="4675266"/>
            <a:ext cx="1235999" cy="955999"/>
          </a:xfrm>
          <a:prstGeom prst="rect">
            <a:avLst/>
          </a:prstGeom>
          <a:noFill/>
          <a:ln>
            <a:noFill/>
          </a:ln>
        </p:spPr>
        <p:txBody>
          <a:bodyPr lIns="121900" tIns="121900" rIns="121900" bIns="121900" anchor="t" anchorCtr="0">
            <a:noAutofit/>
          </a:bodyPr>
          <a:lstStyle/>
          <a:p>
            <a:pPr algn="ctr"/>
            <a:r>
              <a:rPr lang="en" sz="2400"/>
              <a:t>Ship</a:t>
            </a:r>
          </a:p>
        </p:txBody>
      </p:sp>
      <p:sp>
        <p:nvSpPr>
          <p:cNvPr id="288" name="Shape 288"/>
          <p:cNvSpPr txBox="1"/>
          <p:nvPr/>
        </p:nvSpPr>
        <p:spPr>
          <a:xfrm>
            <a:off x="1682501" y="5631265"/>
            <a:ext cx="6979199" cy="814400"/>
          </a:xfrm>
          <a:prstGeom prst="rect">
            <a:avLst/>
          </a:prstGeom>
          <a:noFill/>
          <a:ln>
            <a:noFill/>
          </a:ln>
        </p:spPr>
        <p:txBody>
          <a:bodyPr lIns="121900" tIns="121900" rIns="121900" bIns="121900" anchor="t" anchorCtr="0">
            <a:noAutofit/>
          </a:bodyPr>
          <a:lstStyle/>
          <a:p>
            <a:r>
              <a:rPr lang="en" sz="2400"/>
              <a:t>Standards Based                           OS Vendor Specific</a:t>
            </a:r>
          </a:p>
        </p:txBody>
      </p:sp>
      <p:cxnSp>
        <p:nvCxnSpPr>
          <p:cNvPr id="289" name="Shape 289"/>
          <p:cNvCxnSpPr/>
          <p:nvPr/>
        </p:nvCxnSpPr>
        <p:spPr>
          <a:xfrm rot="-5400000" flipH="1">
            <a:off x="1390399" y="2780648"/>
            <a:ext cx="4805200" cy="2007200"/>
          </a:xfrm>
          <a:prstGeom prst="bentConnector3">
            <a:avLst>
              <a:gd name="adj1" fmla="val 50000"/>
            </a:avLst>
          </a:prstGeom>
          <a:noFill/>
          <a:ln w="19050" cap="flat" cmpd="sng">
            <a:solidFill>
              <a:srgbClr val="8CC558"/>
            </a:solidFill>
            <a:prstDash val="solid"/>
            <a:round/>
            <a:headEnd type="none" w="lg" len="lg"/>
            <a:tailEnd type="none" w="lg" len="lg"/>
          </a:ln>
        </p:spPr>
      </p:cxnSp>
      <p:sp>
        <p:nvSpPr>
          <p:cNvPr id="2" name="Title 1"/>
          <p:cNvSpPr>
            <a:spLocks noGrp="1"/>
          </p:cNvSpPr>
          <p:nvPr>
            <p:ph type="title"/>
          </p:nvPr>
        </p:nvSpPr>
        <p:spPr>
          <a:xfrm>
            <a:off x="804800" y="-799"/>
            <a:ext cx="10515600" cy="1325563"/>
          </a:xfrm>
        </p:spPr>
        <p:txBody>
          <a:bodyPr>
            <a:normAutofit/>
          </a:bodyPr>
          <a:lstStyle/>
          <a:p>
            <a:pPr algn="ctr"/>
            <a:r>
              <a:rPr lang="en-US" sz="4000" dirty="0" smtClean="0"/>
              <a:t>ACPI</a:t>
            </a:r>
            <a:endParaRPr lang="en-US" sz="4000" dirty="0"/>
          </a:p>
        </p:txBody>
      </p:sp>
    </p:spTree>
    <p:extLst>
      <p:ext uri="{BB962C8B-B14F-4D97-AF65-F5344CB8AC3E}">
        <p14:creationId xmlns:p14="http://schemas.microsoft.com/office/powerpoint/2010/main" val="1052307287"/>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3377"/>
            <a:ext cx="10515600" cy="1325563"/>
          </a:xfrm>
        </p:spPr>
        <p:txBody>
          <a:bodyPr/>
          <a:lstStyle/>
          <a:p>
            <a:pPr algn="ctr"/>
            <a:r>
              <a:rPr lang="en-US" dirty="0" smtClean="0"/>
              <a:t>ONIE</a:t>
            </a:r>
            <a:endParaRPr lang="en-US" dirty="0"/>
          </a:p>
        </p:txBody>
      </p:sp>
    </p:spTree>
    <p:extLst>
      <p:ext uri="{BB962C8B-B14F-4D97-AF65-F5344CB8AC3E}">
        <p14:creationId xmlns:p14="http://schemas.microsoft.com/office/powerpoint/2010/main" val="1921517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t>Open Networking: </a:t>
            </a:r>
            <a:r>
              <a:rPr lang="en-US" dirty="0" smtClean="0"/>
              <a:t>What’s an ONIE?</a:t>
            </a:r>
            <a:endParaRPr lang="en-US" dirty="0"/>
          </a:p>
        </p:txBody>
      </p:sp>
      <p:sp>
        <p:nvSpPr>
          <p:cNvPr id="3" name="Content Placeholder 2"/>
          <p:cNvSpPr>
            <a:spLocks noGrp="1"/>
          </p:cNvSpPr>
          <p:nvPr>
            <p:ph idx="4294967295"/>
          </p:nvPr>
        </p:nvSpPr>
        <p:spPr>
          <a:xfrm>
            <a:off x="522514" y="1863725"/>
            <a:ext cx="8302625" cy="4994275"/>
          </a:xfrm>
        </p:spPr>
        <p:txBody>
          <a:bodyPr>
            <a:normAutofit/>
          </a:bodyPr>
          <a:lstStyle/>
          <a:p>
            <a:pPr marL="0" indent="0">
              <a:buNone/>
            </a:pPr>
            <a:r>
              <a:rPr lang="en-US" i="1" dirty="0" smtClean="0"/>
              <a:t>“</a:t>
            </a:r>
            <a:r>
              <a:rPr lang="en-US" i="1" dirty="0" smtClean="0"/>
              <a:t>PXE that doesn’t suck”</a:t>
            </a:r>
          </a:p>
          <a:p>
            <a:endParaRPr lang="en-US" i="1" dirty="0" smtClean="0"/>
          </a:p>
          <a:p>
            <a:pPr lvl="1"/>
            <a:r>
              <a:rPr lang="en-US" sz="2667" dirty="0"/>
              <a:t>Cumulus Networks contribution to OCP</a:t>
            </a:r>
          </a:p>
          <a:p>
            <a:pPr lvl="1"/>
            <a:r>
              <a:rPr lang="en-US" sz="2667" dirty="0"/>
              <a:t>Enhanced Boot loader of Linux Kernel + </a:t>
            </a:r>
            <a:r>
              <a:rPr lang="en-US" sz="2667" dirty="0" err="1"/>
              <a:t>BusyBox</a:t>
            </a:r>
            <a:endParaRPr lang="en-US" sz="2667" dirty="0"/>
          </a:p>
          <a:p>
            <a:pPr lvl="1"/>
            <a:r>
              <a:rPr lang="en-US" sz="2667" dirty="0"/>
              <a:t>Enables install NOS of your choice</a:t>
            </a:r>
            <a:endParaRPr lang="en-US" sz="2667" dirty="0"/>
          </a:p>
        </p:txBody>
      </p:sp>
      <p:pic>
        <p:nvPicPr>
          <p:cNvPr id="6" name="Picture 5"/>
          <p:cNvPicPr>
            <a:picLocks noChangeAspect="1"/>
          </p:cNvPicPr>
          <p:nvPr/>
        </p:nvPicPr>
        <p:blipFill>
          <a:blip r:embed="rId3"/>
          <a:stretch>
            <a:fillRect/>
          </a:stretch>
        </p:blipFill>
        <p:spPr>
          <a:xfrm>
            <a:off x="8923389" y="2653927"/>
            <a:ext cx="2695359" cy="3199307"/>
          </a:xfrm>
          <a:prstGeom prst="rect">
            <a:avLst/>
          </a:prstGeom>
        </p:spPr>
      </p:pic>
      <p:pic>
        <p:nvPicPr>
          <p:cNvPr id="7" name="Picture 6"/>
          <p:cNvPicPr>
            <a:picLocks noChangeAspect="1"/>
          </p:cNvPicPr>
          <p:nvPr/>
        </p:nvPicPr>
        <p:blipFill>
          <a:blip r:embed="rId4"/>
          <a:stretch>
            <a:fillRect/>
          </a:stretch>
        </p:blipFill>
        <p:spPr>
          <a:xfrm>
            <a:off x="9016632" y="1496760"/>
            <a:ext cx="2404533" cy="711200"/>
          </a:xfrm>
          <a:prstGeom prst="rect">
            <a:avLst/>
          </a:prstGeom>
        </p:spPr>
      </p:pic>
    </p:spTree>
    <p:extLst>
      <p:ext uri="{BB962C8B-B14F-4D97-AF65-F5344CB8AC3E}">
        <p14:creationId xmlns:p14="http://schemas.microsoft.com/office/powerpoint/2010/main" val="15608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968" y="4295921"/>
            <a:ext cx="6226705" cy="923330"/>
          </a:xfrm>
          <a:prstGeom prst="rect">
            <a:avLst/>
          </a:prstGeom>
          <a:noFill/>
          <a:ln>
            <a:noFill/>
          </a:ln>
        </p:spPr>
        <p:txBody>
          <a:bodyPr wrap="none" lIns="91440" tIns="45720" rIns="91440" bIns="45720">
            <a:spAutoFit/>
          </a:bodyPr>
          <a:lstStyle/>
          <a:p>
            <a:pPr algn="ctr"/>
            <a:r>
              <a:rPr lang="en-U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Just Add Network OS</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Picture 4"/>
          <p:cNvPicPr>
            <a:picLocks noChangeAspect="1"/>
          </p:cNvPicPr>
          <p:nvPr/>
        </p:nvPicPr>
        <p:blipFill>
          <a:blip r:embed="rId2"/>
          <a:stretch>
            <a:fillRect/>
          </a:stretch>
        </p:blipFill>
        <p:spPr>
          <a:xfrm>
            <a:off x="7226711" y="947995"/>
            <a:ext cx="4014838" cy="4376173"/>
          </a:xfrm>
          <a:prstGeom prst="rect">
            <a:avLst/>
          </a:prstGeom>
        </p:spPr>
      </p:pic>
      <p:pic>
        <p:nvPicPr>
          <p:cNvPr id="6" name="Picture 5"/>
          <p:cNvPicPr>
            <a:picLocks noChangeAspect="1"/>
          </p:cNvPicPr>
          <p:nvPr/>
        </p:nvPicPr>
        <p:blipFill>
          <a:blip r:embed="rId3"/>
          <a:stretch>
            <a:fillRect/>
          </a:stretch>
        </p:blipFill>
        <p:spPr>
          <a:xfrm>
            <a:off x="32365" y="50394"/>
            <a:ext cx="3632200" cy="4191000"/>
          </a:xfrm>
          <a:prstGeom prst="rect">
            <a:avLst/>
          </a:prstGeom>
        </p:spPr>
      </p:pic>
      <p:pic>
        <p:nvPicPr>
          <p:cNvPr id="7" name="Picture 6"/>
          <p:cNvPicPr>
            <a:picLocks noChangeAspect="1"/>
          </p:cNvPicPr>
          <p:nvPr/>
        </p:nvPicPr>
        <p:blipFill>
          <a:blip r:embed="rId4"/>
          <a:stretch>
            <a:fillRect/>
          </a:stretch>
        </p:blipFill>
        <p:spPr>
          <a:xfrm>
            <a:off x="0" y="5324168"/>
            <a:ext cx="12191999" cy="1533832"/>
          </a:xfrm>
          <a:prstGeom prst="rect">
            <a:avLst/>
          </a:prstGeom>
        </p:spPr>
      </p:pic>
    </p:spTree>
    <p:extLst>
      <p:ext uri="{BB962C8B-B14F-4D97-AF65-F5344CB8AC3E}">
        <p14:creationId xmlns:p14="http://schemas.microsoft.com/office/powerpoint/2010/main" val="89118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6538"/>
            <a:ext cx="10515600" cy="1325563"/>
          </a:xfrm>
        </p:spPr>
        <p:txBody>
          <a:bodyPr>
            <a:normAutofit/>
          </a:bodyPr>
          <a:lstStyle/>
          <a:p>
            <a:r>
              <a:rPr lang="en-US" dirty="0" smtClean="0"/>
              <a:t>Bare No More: The Emperor has Cloths!</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14</a:t>
            </a:fld>
            <a:endParaRPr lang="en-US"/>
          </a:p>
        </p:txBody>
      </p:sp>
      <p:grpSp>
        <p:nvGrpSpPr>
          <p:cNvPr id="2" name="Group 1"/>
          <p:cNvGrpSpPr/>
          <p:nvPr/>
        </p:nvGrpSpPr>
        <p:grpSpPr>
          <a:xfrm>
            <a:off x="3997124" y="1095738"/>
            <a:ext cx="8039235" cy="5253779"/>
            <a:chOff x="1481031" y="834747"/>
            <a:chExt cx="6296168" cy="3985037"/>
          </a:xfrm>
        </p:grpSpPr>
        <p:sp>
          <p:nvSpPr>
            <p:cNvPr id="9" name="Rounded Rectangle 8"/>
            <p:cNvSpPr/>
            <p:nvPr/>
          </p:nvSpPr>
          <p:spPr>
            <a:xfrm>
              <a:off x="1481031" y="834747"/>
              <a:ext cx="6296168" cy="2441165"/>
            </a:xfrm>
            <a:prstGeom prst="roundRect">
              <a:avLst>
                <a:gd name="adj" fmla="val 3407"/>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0" name="Rounded Rectangle 9"/>
            <p:cNvSpPr/>
            <p:nvPr/>
          </p:nvSpPr>
          <p:spPr>
            <a:xfrm>
              <a:off x="1481031" y="3389658"/>
              <a:ext cx="4785668" cy="1010751"/>
            </a:xfrm>
            <a:prstGeom prst="roundRect">
              <a:avLst>
                <a:gd name="adj" fmla="val 627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1" name="Rounded Rectangle 10"/>
            <p:cNvSpPr/>
            <p:nvPr/>
          </p:nvSpPr>
          <p:spPr>
            <a:xfrm>
              <a:off x="6367493" y="3389658"/>
              <a:ext cx="1409706" cy="1010751"/>
            </a:xfrm>
            <a:prstGeom prst="roundRect">
              <a:avLst>
                <a:gd name="adj" fmla="val 9624"/>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3" name="Rounded Rectangle 12"/>
            <p:cNvSpPr/>
            <p:nvPr/>
          </p:nvSpPr>
          <p:spPr>
            <a:xfrm>
              <a:off x="1551023" y="922244"/>
              <a:ext cx="6159250" cy="1207458"/>
            </a:xfrm>
            <a:prstGeom prst="roundRect">
              <a:avLst>
                <a:gd name="adj" fmla="val 724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 name="Rounded Rectangle 13"/>
            <p:cNvSpPr/>
            <p:nvPr/>
          </p:nvSpPr>
          <p:spPr>
            <a:xfrm>
              <a:off x="1551023" y="2212366"/>
              <a:ext cx="6159250" cy="997464"/>
            </a:xfrm>
            <a:prstGeom prst="roundRect">
              <a:avLst>
                <a:gd name="adj" fmla="val 724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5" name="Rounded Rectangle 14"/>
            <p:cNvSpPr/>
            <p:nvPr/>
          </p:nvSpPr>
          <p:spPr>
            <a:xfrm>
              <a:off x="6436844" y="3460275"/>
              <a:ext cx="1268595" cy="873944"/>
            </a:xfrm>
            <a:prstGeom prst="roundRect">
              <a:avLst>
                <a:gd name="adj" fmla="val 72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 name="Rounded Rectangle 23"/>
            <p:cNvSpPr/>
            <p:nvPr/>
          </p:nvSpPr>
          <p:spPr>
            <a:xfrm>
              <a:off x="6650509" y="1058420"/>
              <a:ext cx="812102" cy="910392"/>
            </a:xfrm>
            <a:prstGeom prst="roundRect">
              <a:avLst>
                <a:gd name="adj" fmla="val 8929"/>
              </a:avLst>
            </a:prstGeom>
            <a:solidFill>
              <a:srgbClr val="FFFFFF"/>
            </a:solidFill>
            <a:ln w="190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5" name="Rounded Rectangle 24"/>
            <p:cNvSpPr/>
            <p:nvPr/>
          </p:nvSpPr>
          <p:spPr>
            <a:xfrm>
              <a:off x="5488435"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6" name="Rounded Rectangle 25"/>
            <p:cNvSpPr/>
            <p:nvPr/>
          </p:nvSpPr>
          <p:spPr>
            <a:xfrm>
              <a:off x="4608658"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7" name="Rounded Rectangle 26"/>
            <p:cNvSpPr/>
            <p:nvPr/>
          </p:nvSpPr>
          <p:spPr>
            <a:xfrm>
              <a:off x="3733715"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8" name="Rounded Rectangle 27"/>
            <p:cNvSpPr/>
            <p:nvPr/>
          </p:nvSpPr>
          <p:spPr>
            <a:xfrm>
              <a:off x="2849104"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9" name="Rounded Rectangle 28"/>
            <p:cNvSpPr/>
            <p:nvPr/>
          </p:nvSpPr>
          <p:spPr>
            <a:xfrm>
              <a:off x="1984147" y="2323304"/>
              <a:ext cx="812102" cy="773430"/>
            </a:xfrm>
            <a:prstGeom prst="roundRect">
              <a:avLst>
                <a:gd name="adj" fmla="val 5804"/>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35" name="TextBox 34"/>
            <p:cNvSpPr txBox="1"/>
            <p:nvPr/>
          </p:nvSpPr>
          <p:spPr>
            <a:xfrm rot="16200000">
              <a:off x="1201513" y="2601746"/>
              <a:ext cx="983208" cy="232960"/>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LINUX KERNEL</a:t>
              </a:r>
            </a:p>
          </p:txBody>
        </p:sp>
        <p:sp>
          <p:nvSpPr>
            <p:cNvPr id="43" name="TextBox 42"/>
            <p:cNvSpPr txBox="1"/>
            <p:nvPr/>
          </p:nvSpPr>
          <p:spPr>
            <a:xfrm>
              <a:off x="6561339" y="1314988"/>
              <a:ext cx="995792" cy="287972"/>
            </a:xfrm>
            <a:prstGeom prst="rect">
              <a:avLst/>
            </a:prstGeom>
            <a:noFill/>
          </p:spPr>
          <p:txBody>
            <a:bodyPr wrap="square" rtlCol="0">
              <a:spAutoFit/>
            </a:bodyPr>
            <a:lstStyle/>
            <a:p>
              <a:pPr algn="ctr"/>
              <a:r>
                <a:rPr lang="en-US" sz="1867" b="1" dirty="0" err="1">
                  <a:latin typeface="Franklin Gothic Book"/>
                  <a:cs typeface="Franklin Gothic Book"/>
                </a:rPr>
                <a:t>switchd</a:t>
              </a:r>
              <a:endParaRPr lang="en-US" sz="1867" b="1" dirty="0">
                <a:latin typeface="Franklin Gothic Book"/>
                <a:cs typeface="Franklin Gothic Book"/>
              </a:endParaRPr>
            </a:p>
          </p:txBody>
        </p:sp>
        <p:sp>
          <p:nvSpPr>
            <p:cNvPr id="44" name="TextBox 43"/>
            <p:cNvSpPr txBox="1"/>
            <p:nvPr/>
          </p:nvSpPr>
          <p:spPr>
            <a:xfrm>
              <a:off x="1986264"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Routing</a:t>
              </a:r>
            </a:p>
          </p:txBody>
        </p:sp>
        <p:sp>
          <p:nvSpPr>
            <p:cNvPr id="45" name="TextBox 44"/>
            <p:cNvSpPr txBox="1"/>
            <p:nvPr/>
          </p:nvSpPr>
          <p:spPr>
            <a:xfrm>
              <a:off x="5491055"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Tunneling</a:t>
              </a:r>
            </a:p>
          </p:txBody>
        </p:sp>
        <p:sp>
          <p:nvSpPr>
            <p:cNvPr id="46" name="TextBox 45"/>
            <p:cNvSpPr txBox="1"/>
            <p:nvPr/>
          </p:nvSpPr>
          <p:spPr>
            <a:xfrm>
              <a:off x="3745590" y="2492024"/>
              <a:ext cx="812102" cy="381206"/>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Network</a:t>
              </a:r>
            </a:p>
            <a:p>
              <a:pPr algn="ctr"/>
              <a:r>
                <a:rPr lang="en-US" sz="1333" b="1" dirty="0">
                  <a:solidFill>
                    <a:schemeClr val="bg1"/>
                  </a:solidFill>
                  <a:latin typeface="Franklin Gothic Book"/>
                  <a:cs typeface="Franklin Gothic Book"/>
                </a:rPr>
                <a:t>Interfaces</a:t>
              </a:r>
            </a:p>
          </p:txBody>
        </p:sp>
        <p:sp>
          <p:nvSpPr>
            <p:cNvPr id="47" name="TextBox 46"/>
            <p:cNvSpPr txBox="1"/>
            <p:nvPr/>
          </p:nvSpPr>
          <p:spPr>
            <a:xfrm>
              <a:off x="2854629" y="2568224"/>
              <a:ext cx="812102"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Bridging</a:t>
              </a:r>
            </a:p>
          </p:txBody>
        </p:sp>
        <p:sp>
          <p:nvSpPr>
            <p:cNvPr id="48" name="TextBox 47"/>
            <p:cNvSpPr txBox="1"/>
            <p:nvPr/>
          </p:nvSpPr>
          <p:spPr>
            <a:xfrm>
              <a:off x="4607833" y="2568224"/>
              <a:ext cx="812102" cy="225621"/>
            </a:xfrm>
            <a:prstGeom prst="rect">
              <a:avLst/>
            </a:prstGeom>
            <a:noFill/>
          </p:spPr>
          <p:txBody>
            <a:bodyPr wrap="square" rtlCol="0">
              <a:spAutoFit/>
            </a:bodyPr>
            <a:lstStyle/>
            <a:p>
              <a:pPr algn="ctr"/>
              <a:r>
                <a:rPr lang="en-US" sz="1333" b="1" dirty="0" err="1">
                  <a:solidFill>
                    <a:schemeClr val="bg1"/>
                  </a:solidFill>
                  <a:latin typeface="Franklin Gothic Book"/>
                  <a:cs typeface="Franklin Gothic Book"/>
                </a:rPr>
                <a:t>Netfilters</a:t>
              </a:r>
              <a:endParaRPr lang="en-US" sz="1333" b="1" dirty="0">
                <a:solidFill>
                  <a:schemeClr val="bg1"/>
                </a:solidFill>
                <a:latin typeface="Franklin Gothic Book"/>
                <a:cs typeface="Franklin Gothic Book"/>
              </a:endParaRPr>
            </a:p>
          </p:txBody>
        </p:sp>
        <p:sp>
          <p:nvSpPr>
            <p:cNvPr id="49" name="TextBox 48"/>
            <p:cNvSpPr txBox="1"/>
            <p:nvPr/>
          </p:nvSpPr>
          <p:spPr>
            <a:xfrm>
              <a:off x="2645913" y="3437998"/>
              <a:ext cx="2578418" cy="256796"/>
            </a:xfrm>
            <a:prstGeom prst="rect">
              <a:avLst/>
            </a:prstGeom>
            <a:noFill/>
          </p:spPr>
          <p:txBody>
            <a:bodyPr wrap="square" rtlCol="0">
              <a:spAutoFit/>
            </a:bodyPr>
            <a:lstStyle/>
            <a:p>
              <a:pPr algn="ctr"/>
              <a:r>
                <a:rPr lang="en-US" sz="1600" b="1" dirty="0">
                  <a:solidFill>
                    <a:schemeClr val="bg1"/>
                  </a:solidFill>
                  <a:latin typeface="Franklin Gothic Book"/>
                  <a:cs typeface="Franklin Gothic Book"/>
                </a:rPr>
                <a:t>Industry-Standard Hardware</a:t>
              </a:r>
            </a:p>
          </p:txBody>
        </p:sp>
        <p:sp>
          <p:nvSpPr>
            <p:cNvPr id="50" name="TextBox 49"/>
            <p:cNvSpPr txBox="1"/>
            <p:nvPr/>
          </p:nvSpPr>
          <p:spPr>
            <a:xfrm>
              <a:off x="6434503" y="3437998"/>
              <a:ext cx="1268595" cy="256796"/>
            </a:xfrm>
            <a:prstGeom prst="rect">
              <a:avLst/>
            </a:prstGeom>
            <a:noFill/>
          </p:spPr>
          <p:txBody>
            <a:bodyPr wrap="square" rtlCol="0">
              <a:spAutoFit/>
            </a:bodyPr>
            <a:lstStyle/>
            <a:p>
              <a:pPr algn="ctr"/>
              <a:r>
                <a:rPr lang="en-US" sz="1600" b="1" dirty="0">
                  <a:latin typeface="Franklin Gothic Book"/>
                  <a:cs typeface="Franklin Gothic Book"/>
                </a:rPr>
                <a:t>Switch Silicon</a:t>
              </a:r>
            </a:p>
          </p:txBody>
        </p:sp>
        <p:sp>
          <p:nvSpPr>
            <p:cNvPr id="51" name="TextBox 50"/>
            <p:cNvSpPr txBox="1"/>
            <p:nvPr/>
          </p:nvSpPr>
          <p:spPr>
            <a:xfrm>
              <a:off x="1767359" y="4070085"/>
              <a:ext cx="496380"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CPU</a:t>
              </a:r>
            </a:p>
          </p:txBody>
        </p:sp>
        <p:sp>
          <p:nvSpPr>
            <p:cNvPr id="52" name="TextBox 51"/>
            <p:cNvSpPr txBox="1"/>
            <p:nvPr/>
          </p:nvSpPr>
          <p:spPr>
            <a:xfrm>
              <a:off x="2600551" y="4070211"/>
              <a:ext cx="54923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RAM</a:t>
              </a:r>
            </a:p>
          </p:txBody>
        </p:sp>
        <p:sp>
          <p:nvSpPr>
            <p:cNvPr id="53" name="TextBox 52"/>
            <p:cNvSpPr txBox="1"/>
            <p:nvPr/>
          </p:nvSpPr>
          <p:spPr>
            <a:xfrm>
              <a:off x="3641491" y="4070243"/>
              <a:ext cx="54923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Flash</a:t>
              </a:r>
            </a:p>
          </p:txBody>
        </p:sp>
        <p:sp>
          <p:nvSpPr>
            <p:cNvPr id="54" name="TextBox 53"/>
            <p:cNvSpPr txBox="1"/>
            <p:nvPr/>
          </p:nvSpPr>
          <p:spPr>
            <a:xfrm>
              <a:off x="4523255" y="4070211"/>
              <a:ext cx="65359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Power</a:t>
              </a:r>
            </a:p>
          </p:txBody>
        </p:sp>
        <p:sp>
          <p:nvSpPr>
            <p:cNvPr id="55" name="TextBox 54"/>
            <p:cNvSpPr txBox="1"/>
            <p:nvPr/>
          </p:nvSpPr>
          <p:spPr>
            <a:xfrm>
              <a:off x="5307366" y="4071549"/>
              <a:ext cx="653594" cy="225621"/>
            </a:xfrm>
            <a:prstGeom prst="rect">
              <a:avLst/>
            </a:prstGeom>
            <a:noFill/>
          </p:spPr>
          <p:txBody>
            <a:bodyPr wrap="square" rtlCol="0">
              <a:spAutoFit/>
            </a:bodyPr>
            <a:lstStyle/>
            <a:p>
              <a:pPr algn="ctr"/>
              <a:r>
                <a:rPr lang="en-US" sz="1333" b="1" dirty="0">
                  <a:solidFill>
                    <a:schemeClr val="bg1"/>
                  </a:solidFill>
                  <a:latin typeface="Franklin Gothic Book"/>
                  <a:cs typeface="Franklin Gothic Book"/>
                </a:rPr>
                <a:t>Fan</a:t>
              </a:r>
            </a:p>
          </p:txBody>
        </p:sp>
        <p:sp>
          <p:nvSpPr>
            <p:cNvPr id="56" name="TextBox 55"/>
            <p:cNvSpPr txBox="1"/>
            <p:nvPr/>
          </p:nvSpPr>
          <p:spPr>
            <a:xfrm>
              <a:off x="6458106" y="4594163"/>
              <a:ext cx="1268595" cy="225621"/>
            </a:xfrm>
            <a:prstGeom prst="rect">
              <a:avLst/>
            </a:prstGeom>
            <a:noFill/>
          </p:spPr>
          <p:txBody>
            <a:bodyPr wrap="square" rtlCol="0">
              <a:spAutoFit/>
            </a:bodyPr>
            <a:lstStyle/>
            <a:p>
              <a:pPr algn="ctr"/>
              <a:r>
                <a:rPr lang="en-US" sz="1333" b="1" dirty="0">
                  <a:latin typeface="Franklin Gothic Book"/>
                  <a:cs typeface="Franklin Gothic Book"/>
                </a:rPr>
                <a:t>Front Panel Ports</a:t>
              </a:r>
            </a:p>
          </p:txBody>
        </p:sp>
        <p:sp>
          <p:nvSpPr>
            <p:cNvPr id="57" name="Rectangle 56"/>
            <p:cNvSpPr/>
            <p:nvPr/>
          </p:nvSpPr>
          <p:spPr>
            <a:xfrm>
              <a:off x="644651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8" name="Rectangle 57"/>
            <p:cNvSpPr/>
            <p:nvPr/>
          </p:nvSpPr>
          <p:spPr>
            <a:xfrm>
              <a:off x="657899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9" name="Rectangle 58"/>
            <p:cNvSpPr/>
            <p:nvPr/>
          </p:nvSpPr>
          <p:spPr>
            <a:xfrm>
              <a:off x="6707545"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0" name="Rectangle 59"/>
            <p:cNvSpPr/>
            <p:nvPr/>
          </p:nvSpPr>
          <p:spPr>
            <a:xfrm>
              <a:off x="6840024"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1" name="Rectangle 60"/>
            <p:cNvSpPr/>
            <p:nvPr/>
          </p:nvSpPr>
          <p:spPr>
            <a:xfrm>
              <a:off x="696953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2" name="Rectangle 61"/>
            <p:cNvSpPr/>
            <p:nvPr/>
          </p:nvSpPr>
          <p:spPr>
            <a:xfrm>
              <a:off x="710201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3" name="Rectangle 62"/>
            <p:cNvSpPr/>
            <p:nvPr/>
          </p:nvSpPr>
          <p:spPr>
            <a:xfrm>
              <a:off x="7230565"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4" name="Rectangle 63"/>
            <p:cNvSpPr/>
            <p:nvPr/>
          </p:nvSpPr>
          <p:spPr>
            <a:xfrm>
              <a:off x="7363044"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5" name="Rectangle 64"/>
            <p:cNvSpPr/>
            <p:nvPr/>
          </p:nvSpPr>
          <p:spPr>
            <a:xfrm>
              <a:off x="7508202"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66" name="Rectangle 65"/>
            <p:cNvSpPr/>
            <p:nvPr/>
          </p:nvSpPr>
          <p:spPr>
            <a:xfrm>
              <a:off x="7640681" y="4504166"/>
              <a:ext cx="86020" cy="8602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67" name="Picture 66"/>
            <p:cNvPicPr>
              <a:picLocks noChangeAspect="1"/>
            </p:cNvPicPr>
            <p:nvPr/>
          </p:nvPicPr>
          <p:blipFill>
            <a:blip r:embed="rId3"/>
            <a:stretch>
              <a:fillRect/>
            </a:stretch>
          </p:blipFill>
          <p:spPr>
            <a:xfrm>
              <a:off x="1860076" y="3760259"/>
              <a:ext cx="319040" cy="319040"/>
            </a:xfrm>
            <a:prstGeom prst="rect">
              <a:avLst/>
            </a:prstGeom>
          </p:spPr>
        </p:pic>
        <p:pic>
          <p:nvPicPr>
            <p:cNvPr id="68" name="Picture 67"/>
            <p:cNvPicPr>
              <a:picLocks noChangeAspect="1"/>
            </p:cNvPicPr>
            <p:nvPr/>
          </p:nvPicPr>
          <p:blipFill>
            <a:blip r:embed="rId4"/>
            <a:stretch>
              <a:fillRect/>
            </a:stretch>
          </p:blipFill>
          <p:spPr>
            <a:xfrm>
              <a:off x="2506213" y="3826400"/>
              <a:ext cx="755705" cy="184318"/>
            </a:xfrm>
            <a:prstGeom prst="rect">
              <a:avLst/>
            </a:prstGeom>
          </p:spPr>
        </p:pic>
        <p:pic>
          <p:nvPicPr>
            <p:cNvPr id="69" name="Picture 68"/>
            <p:cNvPicPr>
              <a:picLocks noChangeAspect="1"/>
            </p:cNvPicPr>
            <p:nvPr/>
          </p:nvPicPr>
          <p:blipFill>
            <a:blip r:embed="rId5"/>
            <a:stretch>
              <a:fillRect/>
            </a:stretch>
          </p:blipFill>
          <p:spPr>
            <a:xfrm>
              <a:off x="3650468" y="3824620"/>
              <a:ext cx="522065" cy="185820"/>
            </a:xfrm>
            <a:prstGeom prst="rect">
              <a:avLst/>
            </a:prstGeom>
          </p:spPr>
        </p:pic>
        <p:pic>
          <p:nvPicPr>
            <p:cNvPr id="70" name="Picture 69"/>
            <p:cNvPicPr>
              <a:picLocks noChangeAspect="1"/>
            </p:cNvPicPr>
            <p:nvPr/>
          </p:nvPicPr>
          <p:blipFill>
            <a:blip r:embed="rId6"/>
            <a:stretch>
              <a:fillRect/>
            </a:stretch>
          </p:blipFill>
          <p:spPr>
            <a:xfrm>
              <a:off x="4581583" y="3763816"/>
              <a:ext cx="526899" cy="308873"/>
            </a:xfrm>
            <a:prstGeom prst="rect">
              <a:avLst/>
            </a:prstGeom>
          </p:spPr>
        </p:pic>
        <p:pic>
          <p:nvPicPr>
            <p:cNvPr id="71" name="Picture 70"/>
            <p:cNvPicPr>
              <a:picLocks noChangeAspect="1"/>
            </p:cNvPicPr>
            <p:nvPr/>
          </p:nvPicPr>
          <p:blipFill>
            <a:blip r:embed="rId7"/>
            <a:stretch>
              <a:fillRect/>
            </a:stretch>
          </p:blipFill>
          <p:spPr>
            <a:xfrm>
              <a:off x="5475862" y="3768650"/>
              <a:ext cx="304878" cy="304878"/>
            </a:xfrm>
            <a:prstGeom prst="rect">
              <a:avLst/>
            </a:prstGeom>
          </p:spPr>
        </p:pic>
        <p:pic>
          <p:nvPicPr>
            <p:cNvPr id="72" name="Picture 71"/>
            <p:cNvPicPr>
              <a:picLocks noChangeAspect="1"/>
            </p:cNvPicPr>
            <p:nvPr/>
          </p:nvPicPr>
          <p:blipFill>
            <a:blip r:embed="rId8"/>
            <a:stretch>
              <a:fillRect/>
            </a:stretch>
          </p:blipFill>
          <p:spPr>
            <a:xfrm>
              <a:off x="6927018" y="3807323"/>
              <a:ext cx="303547" cy="303547"/>
            </a:xfrm>
            <a:prstGeom prst="rect">
              <a:avLst/>
            </a:prstGeom>
          </p:spPr>
        </p:pic>
        <p:cxnSp>
          <p:nvCxnSpPr>
            <p:cNvPr id="73" name="Straight Arrow Connector 72"/>
            <p:cNvCxnSpPr/>
            <p:nvPr/>
          </p:nvCxnSpPr>
          <p:spPr>
            <a:xfrm>
              <a:off x="7070054" y="2002218"/>
              <a:ext cx="2293" cy="1397108"/>
            </a:xfrm>
            <a:prstGeom prst="straightConnector1">
              <a:avLst/>
            </a:prstGeom>
            <a:ln w="12700" cmpd="sng">
              <a:solidFill>
                <a:schemeClr val="accent5"/>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6357825" y="2719685"/>
              <a:ext cx="722416" cy="0"/>
            </a:xfrm>
            <a:prstGeom prst="straightConnector1">
              <a:avLst/>
            </a:prstGeom>
            <a:ln w="12700" cmpd="sng">
              <a:solidFill>
                <a:srgbClr val="FD4007"/>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9"/>
            <a:stretch>
              <a:fillRect/>
            </a:stretch>
          </p:blipFill>
          <p:spPr>
            <a:xfrm rot="10800000" flipH="1" flipV="1">
              <a:off x="1626565" y="971549"/>
              <a:ext cx="2424735" cy="1104901"/>
            </a:xfrm>
            <a:prstGeom prst="rect">
              <a:avLst/>
            </a:prstGeom>
          </p:spPr>
        </p:pic>
        <p:pic>
          <p:nvPicPr>
            <p:cNvPr id="76" name="Picture 75"/>
            <p:cNvPicPr>
              <a:picLocks noChangeAspect="1"/>
            </p:cNvPicPr>
            <p:nvPr/>
          </p:nvPicPr>
          <p:blipFill>
            <a:blip r:embed="rId10"/>
            <a:stretch>
              <a:fillRect/>
            </a:stretch>
          </p:blipFill>
          <p:spPr>
            <a:xfrm>
              <a:off x="2179116" y="1088711"/>
              <a:ext cx="1187052" cy="861051"/>
            </a:xfrm>
            <a:prstGeom prst="rect">
              <a:avLst/>
            </a:prstGeom>
          </p:spPr>
        </p:pic>
        <p:pic>
          <p:nvPicPr>
            <p:cNvPr id="77" name="Picture 76"/>
            <p:cNvPicPr>
              <a:picLocks noChangeAspect="1"/>
            </p:cNvPicPr>
            <p:nvPr/>
          </p:nvPicPr>
          <p:blipFill>
            <a:blip r:embed="rId9"/>
            <a:stretch>
              <a:fillRect/>
            </a:stretch>
          </p:blipFill>
          <p:spPr>
            <a:xfrm rot="10800000" flipH="1" flipV="1">
              <a:off x="4107797" y="971550"/>
              <a:ext cx="2424735" cy="1104901"/>
            </a:xfrm>
            <a:prstGeom prst="rect">
              <a:avLst/>
            </a:prstGeom>
          </p:spPr>
        </p:pic>
        <p:pic>
          <p:nvPicPr>
            <p:cNvPr id="78" name="Picture 77"/>
            <p:cNvPicPr>
              <a:picLocks noChangeAspect="1"/>
            </p:cNvPicPr>
            <p:nvPr/>
          </p:nvPicPr>
          <p:blipFill>
            <a:blip r:embed="rId10"/>
            <a:stretch>
              <a:fillRect/>
            </a:stretch>
          </p:blipFill>
          <p:spPr>
            <a:xfrm>
              <a:off x="4660348" y="1088712"/>
              <a:ext cx="1187052" cy="861051"/>
            </a:xfrm>
            <a:prstGeom prst="rect">
              <a:avLst/>
            </a:prstGeom>
          </p:spPr>
        </p:pic>
      </p:grpSp>
      <p:sp>
        <p:nvSpPr>
          <p:cNvPr id="7" name="Oval Callout 6"/>
          <p:cNvSpPr/>
          <p:nvPr/>
        </p:nvSpPr>
        <p:spPr>
          <a:xfrm>
            <a:off x="67796" y="1553520"/>
            <a:ext cx="3836747" cy="1782601"/>
          </a:xfrm>
          <a:prstGeom prst="wedgeEllipseCallou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Franklin Gothic Book"/>
                <a:cs typeface="Franklin Gothic Book"/>
              </a:rPr>
              <a:t>Hmm</a:t>
            </a:r>
            <a:r>
              <a:rPr lang="is-IS" sz="2400" dirty="0">
                <a:latin typeface="Franklin Gothic Book"/>
                <a:cs typeface="Franklin Gothic Book"/>
              </a:rPr>
              <a:t>… a Server with 32 100G LINE-RATE NIC’s?</a:t>
            </a:r>
            <a:endParaRPr lang="en-US" sz="2400" dirty="0">
              <a:latin typeface="Franklin Gothic Book"/>
              <a:cs typeface="Franklin Gothic Book"/>
            </a:endParaRPr>
          </a:p>
        </p:txBody>
      </p:sp>
      <p:pic>
        <p:nvPicPr>
          <p:cNvPr id="8" name="Picture 7"/>
          <p:cNvPicPr>
            <a:picLocks noChangeAspect="1"/>
          </p:cNvPicPr>
          <p:nvPr/>
        </p:nvPicPr>
        <p:blipFill>
          <a:blip r:embed="rId11"/>
          <a:stretch>
            <a:fillRect/>
          </a:stretch>
        </p:blipFill>
        <p:spPr>
          <a:xfrm>
            <a:off x="67797" y="3580794"/>
            <a:ext cx="3788777" cy="2865081"/>
          </a:xfrm>
          <a:prstGeom prst="rect">
            <a:avLst/>
          </a:prstGeom>
        </p:spPr>
      </p:pic>
    </p:spTree>
    <p:extLst>
      <p:ext uri="{BB962C8B-B14F-4D97-AF65-F5344CB8AC3E}">
        <p14:creationId xmlns:p14="http://schemas.microsoft.com/office/powerpoint/2010/main" val="1590955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Automation</a:t>
            </a:r>
            <a:endParaRPr lang="en-US" dirty="0"/>
          </a:p>
        </p:txBody>
      </p:sp>
      <p:sp>
        <p:nvSpPr>
          <p:cNvPr id="6" name="Content Placeholder 2"/>
          <p:cNvSpPr txBox="1">
            <a:spLocks/>
          </p:cNvSpPr>
          <p:nvPr/>
        </p:nvSpPr>
        <p:spPr>
          <a:xfrm>
            <a:off x="838200" y="4075611"/>
            <a:ext cx="10515600" cy="21013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mtClean="0"/>
              <a:t>Basics of booting a switch</a:t>
            </a:r>
          </a:p>
          <a:p>
            <a:r>
              <a:rPr lang="en-US" smtClean="0"/>
              <a:t>Ansible Playbooks</a:t>
            </a:r>
          </a:p>
          <a:p>
            <a:r>
              <a:rPr lang="en-US" smtClean="0"/>
              <a:t>Puppet manifests</a:t>
            </a:r>
            <a:endParaRPr lang="en-US" dirty="0"/>
          </a:p>
        </p:txBody>
      </p:sp>
    </p:spTree>
    <p:extLst>
      <p:ext uri="{BB962C8B-B14F-4D97-AF65-F5344CB8AC3E}">
        <p14:creationId xmlns:p14="http://schemas.microsoft.com/office/powerpoint/2010/main" val="1239178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3"/>
            <a:ext cx="10515600" cy="1325563"/>
          </a:xfrm>
        </p:spPr>
        <p:txBody>
          <a:bodyPr/>
          <a:lstStyle/>
          <a:p>
            <a:r>
              <a:rPr lang="en-US" dirty="0" smtClean="0"/>
              <a:t>ONIE and ZTP </a:t>
            </a:r>
            <a:r>
              <a:rPr lang="en-US" dirty="0" smtClean="0"/>
              <a:t>– The basics</a:t>
            </a:r>
            <a:endParaRPr lang="en-US" dirty="0"/>
          </a:p>
        </p:txBody>
      </p:sp>
      <p:sp>
        <p:nvSpPr>
          <p:cNvPr id="3" name="Footer Placeholder 2"/>
          <p:cNvSpPr>
            <a:spLocks noGrp="1"/>
          </p:cNvSpPr>
          <p:nvPr>
            <p:ph type="ftr" sz="quarter" idx="11"/>
          </p:nvPr>
        </p:nvSpPr>
        <p:spPr/>
        <p:txBody>
          <a:bodyPr/>
          <a:lstStyle/>
          <a:p>
            <a:r>
              <a:rPr lang="en-US" smtClean="0">
                <a:solidFill>
                  <a:prstClr val="white"/>
                </a:solidFill>
              </a:rPr>
              <a:t>cumulusnetworks.com</a:t>
            </a:r>
            <a:endParaRPr lang="en-US">
              <a:solidFill>
                <a:prstClr val="white"/>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white"/>
                </a:solidFill>
              </a:rPr>
              <a:pPr/>
              <a:t>16</a:t>
            </a:fld>
            <a:endParaRPr lang="en-US">
              <a:solidFill>
                <a:prstClr val="white"/>
              </a:solidFill>
            </a:endParaRPr>
          </a:p>
        </p:txBody>
      </p:sp>
      <p:pic>
        <p:nvPicPr>
          <p:cNvPr id="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53" y="2730719"/>
            <a:ext cx="3419316" cy="1061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10166997" y="2730720"/>
            <a:ext cx="1247908" cy="1535513"/>
          </a:xfrm>
          <a:prstGeom prst="rect">
            <a:avLst/>
          </a:prstGeom>
        </p:spPr>
      </p:pic>
      <p:cxnSp>
        <p:nvCxnSpPr>
          <p:cNvPr id="12" name="Straight Arrow Connector 11"/>
          <p:cNvCxnSpPr/>
          <p:nvPr/>
        </p:nvCxnSpPr>
        <p:spPr>
          <a:xfrm>
            <a:off x="3499557" y="1678015"/>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4075203" y="1094994"/>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Request with ONIE Option</a:t>
            </a:r>
          </a:p>
        </p:txBody>
      </p:sp>
      <p:cxnSp>
        <p:nvCxnSpPr>
          <p:cNvPr id="16" name="Straight Arrow Connector 15"/>
          <p:cNvCxnSpPr/>
          <p:nvPr/>
        </p:nvCxnSpPr>
        <p:spPr>
          <a:xfrm flipH="1">
            <a:off x="3499557" y="2392652"/>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4075203" y="1809632"/>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Address with URL for OS Image</a:t>
            </a:r>
          </a:p>
        </p:txBody>
      </p:sp>
      <p:cxnSp>
        <p:nvCxnSpPr>
          <p:cNvPr id="18" name="Straight Arrow Connector 17"/>
          <p:cNvCxnSpPr/>
          <p:nvPr/>
        </p:nvCxnSpPr>
        <p:spPr>
          <a:xfrm>
            <a:off x="3499557" y="3668635"/>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4075203" y="3085613"/>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Request with ZTP Option</a:t>
            </a:r>
          </a:p>
        </p:txBody>
      </p:sp>
      <p:cxnSp>
        <p:nvCxnSpPr>
          <p:cNvPr id="20" name="Straight Arrow Connector 19"/>
          <p:cNvCxnSpPr/>
          <p:nvPr/>
        </p:nvCxnSpPr>
        <p:spPr>
          <a:xfrm flipH="1">
            <a:off x="3499557" y="4408357"/>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075203" y="3825336"/>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DHCP Address with script URL </a:t>
            </a:r>
          </a:p>
        </p:txBody>
      </p:sp>
      <p:cxnSp>
        <p:nvCxnSpPr>
          <p:cNvPr id="26" name="Straight Arrow Connector 25"/>
          <p:cNvCxnSpPr/>
          <p:nvPr/>
        </p:nvCxnSpPr>
        <p:spPr>
          <a:xfrm>
            <a:off x="3499557" y="5721968"/>
            <a:ext cx="5576396"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4075203" y="5138948"/>
            <a:ext cx="4939821" cy="420564"/>
          </a:xfrm>
          <a:prstGeom prst="rect">
            <a:avLst/>
          </a:prstGeom>
          <a:noFill/>
        </p:spPr>
        <p:txBody>
          <a:bodyPr wrap="square" rtlCol="0">
            <a:spAutoFit/>
          </a:bodyPr>
          <a:lstStyle/>
          <a:p>
            <a:r>
              <a:rPr lang="en-US" sz="2133" dirty="0">
                <a:solidFill>
                  <a:prstClr val="black">
                    <a:lumMod val="75000"/>
                    <a:lumOff val="25000"/>
                  </a:prstClr>
                </a:solidFill>
                <a:latin typeface="Franklin Gothic Book"/>
                <a:cs typeface="Franklin Gothic Book"/>
              </a:rPr>
              <a:t>Pull Puppet/Chef/</a:t>
            </a:r>
            <a:r>
              <a:rPr lang="en-US" sz="2133" dirty="0" err="1">
                <a:solidFill>
                  <a:prstClr val="black">
                    <a:lumMod val="75000"/>
                    <a:lumOff val="25000"/>
                  </a:prstClr>
                </a:solidFill>
                <a:latin typeface="Franklin Gothic Book"/>
                <a:cs typeface="Franklin Gothic Book"/>
              </a:rPr>
              <a:t>Ansible</a:t>
            </a:r>
            <a:r>
              <a:rPr lang="en-US" sz="2133" dirty="0">
                <a:solidFill>
                  <a:prstClr val="black">
                    <a:lumMod val="75000"/>
                    <a:lumOff val="25000"/>
                  </a:prstClr>
                </a:solidFill>
                <a:latin typeface="Franklin Gothic Book"/>
                <a:cs typeface="Franklin Gothic Book"/>
              </a:rPr>
              <a:t> Scripts</a:t>
            </a:r>
          </a:p>
        </p:txBody>
      </p:sp>
      <p:sp>
        <p:nvSpPr>
          <p:cNvPr id="28" name="TextBox 27"/>
          <p:cNvSpPr txBox="1"/>
          <p:nvPr/>
        </p:nvSpPr>
        <p:spPr>
          <a:xfrm>
            <a:off x="5290464" y="2564945"/>
            <a:ext cx="1616901"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OS </a:t>
            </a:r>
            <a:r>
              <a:rPr lang="en-US" sz="2400" dirty="0">
                <a:solidFill>
                  <a:srgbClr val="FFFFFF"/>
                </a:solidFill>
                <a:latin typeface="Franklin Gothic Book"/>
                <a:cs typeface="Franklin Gothic Book"/>
              </a:rPr>
              <a:t>Boots</a:t>
            </a:r>
            <a:endParaRPr lang="en-US" sz="2400" dirty="0">
              <a:solidFill>
                <a:srgbClr val="FFFFFF"/>
              </a:solidFill>
              <a:latin typeface="Franklin Gothic Book"/>
              <a:cs typeface="Franklin Gothic Book"/>
            </a:endParaRPr>
          </a:p>
        </p:txBody>
      </p:sp>
      <p:sp>
        <p:nvSpPr>
          <p:cNvPr id="30" name="TextBox 29"/>
          <p:cNvSpPr txBox="1"/>
          <p:nvPr/>
        </p:nvSpPr>
        <p:spPr>
          <a:xfrm>
            <a:off x="4214126" y="4586373"/>
            <a:ext cx="4597433"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Baseline Configuration Applied</a:t>
            </a:r>
          </a:p>
        </p:txBody>
      </p:sp>
      <p:sp>
        <p:nvSpPr>
          <p:cNvPr id="31" name="TextBox 30"/>
          <p:cNvSpPr txBox="1"/>
          <p:nvPr/>
        </p:nvSpPr>
        <p:spPr>
          <a:xfrm>
            <a:off x="3655303" y="5878666"/>
            <a:ext cx="5715079"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rgbClr val="FFFFFF"/>
                </a:solidFill>
                <a:latin typeface="Franklin Gothic Book"/>
                <a:cs typeface="Franklin Gothic Book"/>
              </a:rPr>
              <a:t>Device Specific Configuration Applied</a:t>
            </a:r>
          </a:p>
        </p:txBody>
      </p:sp>
    </p:spTree>
    <p:extLst>
      <p:ext uri="{BB962C8B-B14F-4D97-AF65-F5344CB8AC3E}">
        <p14:creationId xmlns:p14="http://schemas.microsoft.com/office/powerpoint/2010/main" val="1067584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1" grpId="0"/>
      <p:bldP spid="27" grpId="0"/>
      <p:bldP spid="28"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6"/>
            <a:ext cx="10515600" cy="1325563"/>
          </a:xfrm>
        </p:spPr>
        <p:txBody>
          <a:bodyPr/>
          <a:lstStyle/>
          <a:p>
            <a:r>
              <a:rPr lang="en-US" dirty="0" smtClean="0"/>
              <a:t>ZTP with DHCP - example </a:t>
            </a:r>
            <a:r>
              <a:rPr lang="en-US" dirty="0" err="1" smtClean="0"/>
              <a:t>dhcp.conf</a:t>
            </a:r>
            <a:endParaRPr lang="en-US" dirty="0"/>
          </a:p>
        </p:txBody>
      </p:sp>
      <p:sp>
        <p:nvSpPr>
          <p:cNvPr id="3" name="Content Placeholder 2"/>
          <p:cNvSpPr>
            <a:spLocks noGrp="1"/>
          </p:cNvSpPr>
          <p:nvPr>
            <p:ph idx="1"/>
          </p:nvPr>
        </p:nvSpPr>
        <p:spPr>
          <a:xfrm>
            <a:off x="838200" y="1407608"/>
            <a:ext cx="10515600" cy="5032376"/>
          </a:xfrm>
          <a:solidFill>
            <a:schemeClr val="tx1"/>
          </a:solidFill>
        </p:spPr>
        <p:txBody>
          <a:bodyPr>
            <a:noAutofit/>
          </a:bodyPr>
          <a:lstStyle/>
          <a:p>
            <a:pPr marL="60958" indent="0">
              <a:lnSpc>
                <a:spcPct val="120000"/>
              </a:lnSpc>
              <a:spcBef>
                <a:spcPts val="0"/>
              </a:spcBef>
              <a:buNone/>
            </a:pPr>
            <a:r>
              <a:rPr lang="en-US" sz="1867" dirty="0" err="1">
                <a:solidFill>
                  <a:schemeClr val="bg1"/>
                </a:solidFill>
                <a:latin typeface="Consolas"/>
                <a:cs typeface="Consolas"/>
              </a:rPr>
              <a:t>ddns</a:t>
            </a:r>
            <a:r>
              <a:rPr lang="en-US" sz="1867" dirty="0">
                <a:solidFill>
                  <a:schemeClr val="bg1"/>
                </a:solidFill>
                <a:latin typeface="Consolas"/>
                <a:cs typeface="Consolas"/>
              </a:rPr>
              <a:t>-update-style none;</a:t>
            </a:r>
          </a:p>
          <a:p>
            <a:pPr marL="60958" indent="0">
              <a:lnSpc>
                <a:spcPct val="120000"/>
              </a:lnSpc>
              <a:spcBef>
                <a:spcPts val="0"/>
              </a:spcBef>
              <a:buNone/>
            </a:pPr>
            <a:r>
              <a:rPr lang="en-US" sz="1867" dirty="0">
                <a:solidFill>
                  <a:schemeClr val="bg1"/>
                </a:solidFill>
                <a:latin typeface="Consolas"/>
                <a:cs typeface="Consolas"/>
              </a:rPr>
              <a:t>default-lease-time 4320;</a:t>
            </a:r>
          </a:p>
          <a:p>
            <a:pPr marL="60958" indent="0">
              <a:lnSpc>
                <a:spcPct val="120000"/>
              </a:lnSpc>
              <a:spcBef>
                <a:spcPts val="0"/>
              </a:spcBef>
              <a:buNone/>
            </a:pPr>
            <a:r>
              <a:rPr lang="en-US" sz="1867" dirty="0">
                <a:solidFill>
                  <a:schemeClr val="bg1"/>
                </a:solidFill>
                <a:latin typeface="Consolas"/>
                <a:cs typeface="Consolas"/>
              </a:rPr>
              <a:t>max-lease-time 8640;</a:t>
            </a:r>
          </a:p>
          <a:p>
            <a:pPr marL="60958" indent="0">
              <a:lnSpc>
                <a:spcPct val="120000"/>
              </a:lnSpc>
              <a:spcBef>
                <a:spcPts val="0"/>
              </a:spcBef>
              <a:buNone/>
            </a:pPr>
            <a:r>
              <a:rPr lang="en-US" sz="1867" dirty="0">
                <a:solidFill>
                  <a:schemeClr val="bg1"/>
                </a:solidFill>
                <a:latin typeface="Consolas"/>
                <a:cs typeface="Consolas"/>
              </a:rPr>
              <a:t>authoritative;</a:t>
            </a:r>
          </a:p>
          <a:p>
            <a:pPr marL="60958" indent="0">
              <a:lnSpc>
                <a:spcPct val="120000"/>
              </a:lnSpc>
              <a:spcBef>
                <a:spcPts val="0"/>
              </a:spcBef>
              <a:buNone/>
            </a:pPr>
            <a:endParaRPr lang="en-US" sz="1867" dirty="0">
              <a:solidFill>
                <a:schemeClr val="bg1"/>
              </a:solidFill>
              <a:latin typeface="Consolas"/>
              <a:cs typeface="Consolas"/>
            </a:endParaRPr>
          </a:p>
          <a:p>
            <a:pPr marL="60958" indent="0">
              <a:lnSpc>
                <a:spcPct val="120000"/>
              </a:lnSpc>
              <a:spcBef>
                <a:spcPts val="0"/>
              </a:spcBef>
              <a:buNone/>
            </a:pPr>
            <a:r>
              <a:rPr lang="en-US" sz="1867" dirty="0">
                <a:solidFill>
                  <a:schemeClr val="accent6"/>
                </a:solidFill>
                <a:latin typeface="Consolas"/>
                <a:cs typeface="Consolas"/>
              </a:rPr>
              <a:t>option cumulus-provision-</a:t>
            </a:r>
            <a:r>
              <a:rPr lang="en-US" sz="1867" dirty="0" err="1">
                <a:solidFill>
                  <a:schemeClr val="accent6"/>
                </a:solidFill>
                <a:latin typeface="Consolas"/>
                <a:cs typeface="Consolas"/>
              </a:rPr>
              <a:t>url</a:t>
            </a:r>
            <a:r>
              <a:rPr lang="en-US" sz="1867" dirty="0">
                <a:solidFill>
                  <a:schemeClr val="accent6"/>
                </a:solidFill>
                <a:latin typeface="Consolas"/>
                <a:cs typeface="Consolas"/>
              </a:rPr>
              <a:t> code 239 = text;</a:t>
            </a:r>
          </a:p>
          <a:p>
            <a:pPr marL="60958" indent="0">
              <a:lnSpc>
                <a:spcPct val="120000"/>
              </a:lnSpc>
              <a:spcBef>
                <a:spcPts val="0"/>
              </a:spcBef>
              <a:buNone/>
            </a:pPr>
            <a:endParaRPr lang="en-US" sz="1867" dirty="0">
              <a:solidFill>
                <a:schemeClr val="bg1"/>
              </a:solidFill>
              <a:latin typeface="Consolas"/>
              <a:cs typeface="Consolas"/>
            </a:endParaRPr>
          </a:p>
          <a:p>
            <a:pPr marL="60958" indent="0">
              <a:lnSpc>
                <a:spcPct val="120000"/>
              </a:lnSpc>
              <a:spcBef>
                <a:spcPts val="0"/>
              </a:spcBef>
              <a:buNone/>
            </a:pPr>
            <a:r>
              <a:rPr lang="en-US" sz="1867" dirty="0">
                <a:solidFill>
                  <a:schemeClr val="bg1"/>
                </a:solidFill>
                <a:latin typeface="Consolas"/>
                <a:cs typeface="Consolas"/>
              </a:rPr>
              <a:t>subnet 192.168.0.0 </a:t>
            </a:r>
            <a:r>
              <a:rPr lang="en-US" sz="1867" dirty="0" err="1">
                <a:solidFill>
                  <a:schemeClr val="bg1"/>
                </a:solidFill>
                <a:latin typeface="Consolas"/>
                <a:cs typeface="Consolas"/>
              </a:rPr>
              <a:t>netmask</a:t>
            </a:r>
            <a:r>
              <a:rPr lang="en-US" sz="1867" dirty="0">
                <a:solidFill>
                  <a:schemeClr val="bg1"/>
                </a:solidFill>
                <a:latin typeface="Consolas"/>
                <a:cs typeface="Consolas"/>
              </a:rPr>
              <a:t> 255.255.255.0 {</a:t>
            </a:r>
          </a:p>
          <a:p>
            <a:pPr marL="60958" indent="0">
              <a:lnSpc>
                <a:spcPct val="120000"/>
              </a:lnSpc>
              <a:spcBef>
                <a:spcPts val="0"/>
              </a:spcBef>
              <a:buNone/>
            </a:pPr>
            <a:r>
              <a:rPr lang="en-US" sz="1867" dirty="0">
                <a:solidFill>
                  <a:schemeClr val="bg1"/>
                </a:solidFill>
                <a:latin typeface="Consolas"/>
                <a:cs typeface="Consolas"/>
              </a:rPr>
              <a:t> range 192.168.0.100 192.168.0.200;</a:t>
            </a:r>
          </a:p>
          <a:p>
            <a:pPr marL="60958" indent="0">
              <a:lnSpc>
                <a:spcPct val="120000"/>
              </a:lnSpc>
              <a:spcBef>
                <a:spcPts val="0"/>
              </a:spcBef>
              <a:buNone/>
            </a:pPr>
            <a:r>
              <a:rPr lang="en-US" sz="1867" dirty="0">
                <a:solidFill>
                  <a:schemeClr val="bg1"/>
                </a:solidFill>
                <a:latin typeface="Consolas"/>
                <a:cs typeface="Consolas"/>
              </a:rPr>
              <a:t> option routers 192.168.0.1;</a:t>
            </a:r>
          </a:p>
          <a:p>
            <a:pPr marL="60958" indent="0">
              <a:lnSpc>
                <a:spcPct val="120000"/>
              </a:lnSpc>
              <a:spcBef>
                <a:spcPts val="0"/>
              </a:spcBef>
              <a:buNone/>
            </a:pPr>
            <a:r>
              <a:rPr lang="en-US" sz="1867" dirty="0">
                <a:solidFill>
                  <a:schemeClr val="bg1"/>
                </a:solidFill>
                <a:latin typeface="Consolas"/>
                <a:cs typeface="Consolas"/>
              </a:rPr>
              <a:t> option domain-name-servers 192.168.0.1;</a:t>
            </a:r>
          </a:p>
          <a:p>
            <a:pPr marL="60958" indent="0">
              <a:lnSpc>
                <a:spcPct val="120000"/>
              </a:lnSpc>
              <a:spcBef>
                <a:spcPts val="0"/>
              </a:spcBef>
              <a:buNone/>
            </a:pPr>
            <a:r>
              <a:rPr lang="en-US" sz="1867" dirty="0">
                <a:solidFill>
                  <a:schemeClr val="bg1"/>
                </a:solidFill>
                <a:latin typeface="Consolas"/>
                <a:cs typeface="Consolas"/>
              </a:rPr>
              <a:t> option domain-name "</a:t>
            </a:r>
            <a:r>
              <a:rPr lang="en-US" sz="1867" dirty="0" err="1">
                <a:solidFill>
                  <a:schemeClr val="bg1"/>
                </a:solidFill>
                <a:latin typeface="Consolas"/>
                <a:cs typeface="Consolas"/>
              </a:rPr>
              <a:t>lab.mycompany.com</a:t>
            </a:r>
            <a:r>
              <a:rPr lang="en-US" sz="1867" dirty="0">
                <a:solidFill>
                  <a:schemeClr val="bg1"/>
                </a:solidFill>
                <a:latin typeface="Consolas"/>
                <a:cs typeface="Consolas"/>
              </a:rPr>
              <a:t>";</a:t>
            </a:r>
          </a:p>
          <a:p>
            <a:pPr marL="60958" indent="0">
              <a:lnSpc>
                <a:spcPct val="120000"/>
              </a:lnSpc>
              <a:spcBef>
                <a:spcPts val="0"/>
              </a:spcBef>
              <a:buNone/>
            </a:pPr>
            <a:r>
              <a:rPr lang="en-US" sz="1867" dirty="0">
                <a:solidFill>
                  <a:schemeClr val="bg1"/>
                </a:solidFill>
                <a:latin typeface="Consolas"/>
                <a:cs typeface="Consolas"/>
              </a:rPr>
              <a:t> </a:t>
            </a:r>
            <a:r>
              <a:rPr lang="en-US" sz="1867" dirty="0">
                <a:solidFill>
                  <a:schemeClr val="accent6"/>
                </a:solidFill>
                <a:latin typeface="Consolas"/>
                <a:cs typeface="Consolas"/>
              </a:rPr>
              <a:t>option cumulus-provision-</a:t>
            </a:r>
            <a:r>
              <a:rPr lang="en-US" sz="1867" dirty="0" err="1">
                <a:solidFill>
                  <a:schemeClr val="accent6"/>
                </a:solidFill>
                <a:latin typeface="Consolas"/>
                <a:cs typeface="Consolas"/>
              </a:rPr>
              <a:t>url</a:t>
            </a:r>
            <a:r>
              <a:rPr lang="en-US" sz="1867" dirty="0">
                <a:solidFill>
                  <a:schemeClr val="accent6"/>
                </a:solidFill>
                <a:latin typeface="Consolas"/>
                <a:cs typeface="Consolas"/>
              </a:rPr>
              <a:t> "http://</a:t>
            </a:r>
            <a:r>
              <a:rPr lang="en-US" sz="1867" dirty="0">
                <a:solidFill>
                  <a:schemeClr val="accent6"/>
                </a:solidFill>
                <a:latin typeface="Consolas"/>
                <a:cs typeface="Consolas"/>
              </a:rPr>
              <a:t>192.168.0.1/</a:t>
            </a:r>
            <a:r>
              <a:rPr lang="en-US" sz="1867" dirty="0" err="1">
                <a:solidFill>
                  <a:schemeClr val="accent6"/>
                </a:solidFill>
                <a:latin typeface="Consolas"/>
                <a:cs typeface="Consolas"/>
              </a:rPr>
              <a:t>provision.sh</a:t>
            </a:r>
            <a:r>
              <a:rPr lang="en-US" sz="1867" dirty="0">
                <a:solidFill>
                  <a:schemeClr val="accent6"/>
                </a:solidFill>
                <a:latin typeface="Consolas"/>
                <a:cs typeface="Consolas"/>
              </a:rPr>
              <a:t>";</a:t>
            </a:r>
          </a:p>
          <a:p>
            <a:pPr marL="60958" indent="0">
              <a:lnSpc>
                <a:spcPct val="120000"/>
              </a:lnSpc>
              <a:spcBef>
                <a:spcPts val="0"/>
              </a:spcBef>
              <a:buNone/>
            </a:pPr>
            <a:r>
              <a:rPr lang="en-US" sz="1867" dirty="0">
                <a:solidFill>
                  <a:schemeClr val="bg1"/>
                </a:solidFill>
                <a:latin typeface="Consolas"/>
                <a:cs typeface="Consolas"/>
              </a:rPr>
              <a:t>}</a:t>
            </a:r>
          </a:p>
          <a:p>
            <a:pPr>
              <a:lnSpc>
                <a:spcPct val="120000"/>
              </a:lnSpc>
              <a:spcBef>
                <a:spcPts val="0"/>
              </a:spcBef>
            </a:pPr>
            <a:endParaRPr lang="en-US" sz="1867" dirty="0">
              <a:latin typeface="Consolas"/>
              <a:cs typeface="Consolas"/>
            </a:endParaRPr>
          </a:p>
        </p:txBody>
      </p:sp>
    </p:spTree>
    <p:extLst>
      <p:ext uri="{BB962C8B-B14F-4D97-AF65-F5344CB8AC3E}">
        <p14:creationId xmlns:p14="http://schemas.microsoft.com/office/powerpoint/2010/main" val="1222393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325563"/>
          </a:xfrm>
        </p:spPr>
        <p:txBody>
          <a:bodyPr/>
          <a:lstStyle/>
          <a:p>
            <a:r>
              <a:rPr lang="en-US" dirty="0" smtClean="0"/>
              <a:t>ZTP Scripts can be </a:t>
            </a:r>
            <a:r>
              <a:rPr lang="en-US" dirty="0" smtClean="0"/>
              <a:t>Powerful and/or Simple</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18</a:t>
            </a:fld>
            <a:endParaRPr lang="en-US"/>
          </a:p>
        </p:txBody>
      </p:sp>
      <p:sp>
        <p:nvSpPr>
          <p:cNvPr id="6" name="Rectangle 5"/>
          <p:cNvSpPr/>
          <p:nvPr/>
        </p:nvSpPr>
        <p:spPr>
          <a:xfrm>
            <a:off x="536574" y="1112361"/>
            <a:ext cx="10723901" cy="3693319"/>
          </a:xfrm>
          <a:prstGeom prst="rect">
            <a:avLst/>
          </a:prstGeom>
          <a:solidFill>
            <a:schemeClr val="tx1"/>
          </a:solidFill>
        </p:spPr>
        <p:txBody>
          <a:bodyPr wrap="square">
            <a:spAutoFit/>
          </a:bodyPr>
          <a:lstStyle/>
          <a:p>
            <a:pPr lvl="0">
              <a:buClr>
                <a:schemeClr val="dk1"/>
              </a:buClr>
              <a:buSzPct val="91666"/>
            </a:pPr>
            <a:r>
              <a:rPr lang="en" dirty="0">
                <a:solidFill>
                  <a:schemeClr val="bg1"/>
                </a:solidFill>
                <a:latin typeface="Consolas"/>
                <a:ea typeface="Anonymous Pro"/>
                <a:cs typeface="Consolas"/>
                <a:sym typeface="Anonymous Pro"/>
              </a:rPr>
              <a:t>#!/bin/bash</a:t>
            </a:r>
          </a:p>
          <a:p>
            <a:pPr lvl="0">
              <a:buClr>
                <a:schemeClr val="dk1"/>
              </a:buClr>
              <a:buSzPct val="91666"/>
            </a:pPr>
            <a:endParaRPr lang="en" dirty="0">
              <a:solidFill>
                <a:schemeClr val="bg1"/>
              </a:solidFill>
              <a:latin typeface="Consolas"/>
              <a:ea typeface="Anonymous Pro"/>
              <a:cs typeface="Consolas"/>
              <a:sym typeface="Anonymous Pro"/>
            </a:endParaRPr>
          </a:p>
          <a:p>
            <a:pPr lvl="0">
              <a:buClr>
                <a:schemeClr val="dk1"/>
              </a:buClr>
              <a:buSzPct val="91666"/>
            </a:pPr>
            <a:r>
              <a:rPr lang="en" dirty="0">
                <a:solidFill>
                  <a:schemeClr val="bg1"/>
                </a:solidFill>
                <a:latin typeface="Consolas"/>
                <a:ea typeface="Anonymous Pro"/>
                <a:cs typeface="Consolas"/>
                <a:sym typeface="Anonymous Pro"/>
              </a:rPr>
              <a:t># </a:t>
            </a:r>
            <a:r>
              <a:rPr lang="en" dirty="0">
                <a:solidFill>
                  <a:schemeClr val="bg1"/>
                </a:solidFill>
                <a:latin typeface="Consolas"/>
                <a:ea typeface="Anonymous Pro"/>
                <a:cs typeface="Consolas"/>
                <a:sym typeface="Anonymous Pro"/>
              </a:rPr>
              <a:t>Upgrade and install Puppet</a:t>
            </a:r>
          </a:p>
          <a:p>
            <a:pPr lvl="0">
              <a:buClr>
                <a:schemeClr val="dk1"/>
              </a:buClr>
              <a:buSzPct val="91666"/>
            </a:pPr>
            <a:r>
              <a:rPr lang="en" dirty="0">
                <a:solidFill>
                  <a:schemeClr val="bg1"/>
                </a:solidFill>
                <a:latin typeface="Consolas"/>
                <a:ea typeface="Anonymous Pro"/>
                <a:cs typeface="Consolas"/>
                <a:sym typeface="Anonymous Pro"/>
              </a:rPr>
              <a:t>apt-get </a:t>
            </a:r>
            <a:r>
              <a:rPr lang="en" dirty="0">
                <a:solidFill>
                  <a:schemeClr val="bg1"/>
                </a:solidFill>
                <a:latin typeface="Consolas"/>
                <a:ea typeface="Anonymous Pro"/>
                <a:cs typeface="Consolas"/>
                <a:sym typeface="Anonymous Pro"/>
              </a:rPr>
              <a:t>update </a:t>
            </a:r>
            <a:r>
              <a:rPr lang="en" dirty="0">
                <a:solidFill>
                  <a:schemeClr val="bg1"/>
                </a:solidFill>
                <a:latin typeface="Consolas"/>
                <a:ea typeface="Anonymous Pro"/>
                <a:cs typeface="Consolas"/>
                <a:sym typeface="Anonymous Pro"/>
              </a:rPr>
              <a:t>–y</a:t>
            </a:r>
            <a:endParaRPr lang="en-US" dirty="0">
              <a:solidFill>
                <a:schemeClr val="bg1"/>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apt-get upgrade </a:t>
            </a:r>
            <a:r>
              <a:rPr lang="en-US" dirty="0">
                <a:solidFill>
                  <a:schemeClr val="bg1"/>
                </a:solidFill>
                <a:latin typeface="Consolas"/>
                <a:ea typeface="Anonymous Pro"/>
                <a:cs typeface="Consolas"/>
                <a:sym typeface="Anonymous Pro"/>
              </a:rPr>
              <a:t>–y</a:t>
            </a:r>
            <a:endParaRPr lang="en-US" dirty="0">
              <a:solidFill>
                <a:schemeClr val="bg1"/>
              </a:solidFill>
              <a:latin typeface="Consolas"/>
              <a:ea typeface="Anonymous Pro"/>
              <a:cs typeface="Consolas"/>
              <a:sym typeface="Anonymous Pro"/>
            </a:endParaRPr>
          </a:p>
          <a:p>
            <a:pPr lvl="0">
              <a:buClr>
                <a:schemeClr val="dk1"/>
              </a:buClr>
              <a:buSzPct val="91666"/>
            </a:pPr>
            <a:r>
              <a:rPr lang="en-US" dirty="0">
                <a:solidFill>
                  <a:schemeClr val="accent6"/>
                </a:solidFill>
                <a:latin typeface="Consolas"/>
                <a:ea typeface="Anonymous Pro"/>
                <a:cs typeface="Consolas"/>
                <a:sym typeface="Anonymous Pro"/>
              </a:rPr>
              <a:t>apt-get </a:t>
            </a:r>
            <a:r>
              <a:rPr lang="en-US" dirty="0">
                <a:solidFill>
                  <a:schemeClr val="accent6"/>
                </a:solidFill>
                <a:latin typeface="Consolas"/>
                <a:ea typeface="Anonymous Pro"/>
                <a:cs typeface="Consolas"/>
                <a:sym typeface="Anonymous Pro"/>
              </a:rPr>
              <a:t>install puppet </a:t>
            </a:r>
            <a:r>
              <a:rPr lang="en-US" dirty="0">
                <a:solidFill>
                  <a:schemeClr val="accent6"/>
                </a:solidFill>
                <a:latin typeface="Consolas"/>
                <a:ea typeface="Anonymous Pro"/>
                <a:cs typeface="Consolas"/>
                <a:sym typeface="Anonymous Pro"/>
              </a:rPr>
              <a:t>–y</a:t>
            </a:r>
          </a:p>
          <a:p>
            <a:pPr lvl="0">
              <a:buClr>
                <a:schemeClr val="dk1"/>
              </a:buClr>
              <a:buSzPct val="91666"/>
            </a:pPr>
            <a:endParaRPr lang="en-US" dirty="0">
              <a:solidFill>
                <a:schemeClr val="accent6"/>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echo </a:t>
            </a:r>
            <a:r>
              <a:rPr lang="en-US" dirty="0">
                <a:solidFill>
                  <a:schemeClr val="bg1"/>
                </a:solidFill>
                <a:latin typeface="Consolas"/>
                <a:ea typeface="Anonymous Pro"/>
                <a:cs typeface="Consolas"/>
                <a:sym typeface="Anonymous Pro"/>
              </a:rPr>
              <a:t>"Configuring puppet" | wall </a:t>
            </a:r>
            <a:r>
              <a:rPr lang="en-US" dirty="0">
                <a:solidFill>
                  <a:schemeClr val="bg1"/>
                </a:solidFill>
                <a:latin typeface="Consolas"/>
                <a:ea typeface="Anonymous Pro"/>
                <a:cs typeface="Consolas"/>
                <a:sym typeface="Anonymous Pro"/>
              </a:rPr>
              <a:t>–n</a:t>
            </a:r>
            <a:endParaRPr lang="en-US" dirty="0">
              <a:solidFill>
                <a:schemeClr val="bg1"/>
              </a:solidFill>
              <a:latin typeface="Consolas"/>
              <a:ea typeface="Anonymous Pro"/>
              <a:cs typeface="Consolas"/>
              <a:sym typeface="Anonymous Pro"/>
            </a:endParaRPr>
          </a:p>
          <a:p>
            <a:pPr lvl="0">
              <a:buClr>
                <a:schemeClr val="dk1"/>
              </a:buClr>
              <a:buSzPct val="91666"/>
            </a:pPr>
            <a:r>
              <a:rPr lang="en-US" dirty="0" err="1">
                <a:solidFill>
                  <a:schemeClr val="bg1"/>
                </a:solidFill>
                <a:latin typeface="Consolas"/>
                <a:ea typeface="Anonymous Pro"/>
                <a:cs typeface="Consolas"/>
                <a:sym typeface="Anonymous Pro"/>
              </a:rPr>
              <a:t>sed</a:t>
            </a:r>
            <a:r>
              <a:rPr lang="en-US" dirty="0">
                <a:solidFill>
                  <a:schemeClr val="bg1"/>
                </a:solidFill>
                <a:latin typeface="Consolas"/>
                <a:ea typeface="Anonymous Pro"/>
                <a:cs typeface="Consolas"/>
                <a:sym typeface="Anonymous Pro"/>
              </a:rPr>
              <a:t> </a:t>
            </a:r>
            <a:r>
              <a:rPr lang="en-US" dirty="0">
                <a:solidFill>
                  <a:schemeClr val="bg1"/>
                </a:solidFill>
                <a:latin typeface="Consolas"/>
                <a:ea typeface="Anonymous Pro"/>
                <a:cs typeface="Consolas"/>
                <a:sym typeface="Anonymous Pro"/>
              </a:rPr>
              <a:t>-</a:t>
            </a:r>
            <a:r>
              <a:rPr lang="en-US" dirty="0" err="1">
                <a:solidFill>
                  <a:schemeClr val="bg1"/>
                </a:solidFill>
                <a:latin typeface="Consolas"/>
                <a:ea typeface="Anonymous Pro"/>
                <a:cs typeface="Consolas"/>
                <a:sym typeface="Anonymous Pro"/>
              </a:rPr>
              <a:t>i</a:t>
            </a:r>
            <a:r>
              <a:rPr lang="en-US" dirty="0">
                <a:solidFill>
                  <a:schemeClr val="bg1"/>
                </a:solidFill>
                <a:latin typeface="Consolas"/>
                <a:ea typeface="Anonymous Pro"/>
                <a:cs typeface="Consolas"/>
                <a:sym typeface="Anonymous Pro"/>
              </a:rPr>
              <a:t> /</a:t>
            </a:r>
            <a:r>
              <a:rPr lang="en-US" dirty="0" err="1">
                <a:solidFill>
                  <a:schemeClr val="bg1"/>
                </a:solidFill>
                <a:latin typeface="Consolas"/>
                <a:ea typeface="Anonymous Pro"/>
                <a:cs typeface="Consolas"/>
                <a:sym typeface="Anonymous Pro"/>
              </a:rPr>
              <a:t>etc</a:t>
            </a:r>
            <a:r>
              <a:rPr lang="en-US" dirty="0">
                <a:solidFill>
                  <a:schemeClr val="bg1"/>
                </a:solidFill>
                <a:latin typeface="Consolas"/>
                <a:ea typeface="Anonymous Pro"/>
                <a:cs typeface="Consolas"/>
                <a:sym typeface="Anonymous Pro"/>
              </a:rPr>
              <a:t>/default/puppet -e 's/START=no/START=yes</a:t>
            </a:r>
            <a:r>
              <a:rPr lang="en-US" dirty="0">
                <a:solidFill>
                  <a:schemeClr val="bg1"/>
                </a:solidFill>
                <a:latin typeface="Consolas"/>
                <a:ea typeface="Anonymous Pro"/>
                <a:cs typeface="Consolas"/>
                <a:sym typeface="Anonymous Pro"/>
              </a:rPr>
              <a:t>/’</a:t>
            </a:r>
            <a:endParaRPr lang="en-US" dirty="0">
              <a:solidFill>
                <a:schemeClr val="bg1"/>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service </a:t>
            </a:r>
            <a:r>
              <a:rPr lang="en-US" dirty="0">
                <a:solidFill>
                  <a:schemeClr val="bg1"/>
                </a:solidFill>
                <a:latin typeface="Consolas"/>
                <a:ea typeface="Anonymous Pro"/>
                <a:cs typeface="Consolas"/>
                <a:sym typeface="Anonymous Pro"/>
              </a:rPr>
              <a:t>puppet </a:t>
            </a:r>
            <a:r>
              <a:rPr lang="en-US" dirty="0">
                <a:solidFill>
                  <a:schemeClr val="bg1"/>
                </a:solidFill>
                <a:latin typeface="Consolas"/>
                <a:ea typeface="Anonymous Pro"/>
                <a:cs typeface="Consolas"/>
                <a:sym typeface="Anonymous Pro"/>
              </a:rPr>
              <a:t>restart</a:t>
            </a:r>
          </a:p>
          <a:p>
            <a:pPr lvl="0">
              <a:buClr>
                <a:schemeClr val="dk1"/>
              </a:buClr>
              <a:buSzPct val="91666"/>
            </a:pPr>
            <a:r>
              <a:rPr lang="en-US" dirty="0">
                <a:solidFill>
                  <a:schemeClr val="bg1"/>
                </a:solidFill>
                <a:latin typeface="Consolas"/>
                <a:ea typeface="Anonymous Pro"/>
                <a:cs typeface="Consolas"/>
                <a:sym typeface="Anonymous Pro"/>
              </a:rPr>
              <a:t># CUMULUS-AUTOPROVISIONING</a:t>
            </a:r>
            <a:endParaRPr lang="en-US" dirty="0">
              <a:solidFill>
                <a:schemeClr val="bg1"/>
              </a:solidFill>
              <a:latin typeface="Consolas"/>
              <a:ea typeface="Anonymous Pro"/>
              <a:cs typeface="Consolas"/>
              <a:sym typeface="Anonymous Pro"/>
            </a:endParaRPr>
          </a:p>
          <a:p>
            <a:pPr lvl="0">
              <a:buClr>
                <a:schemeClr val="dk1"/>
              </a:buClr>
              <a:buSzPct val="91666"/>
            </a:pPr>
            <a:r>
              <a:rPr lang="en-US" dirty="0">
                <a:solidFill>
                  <a:schemeClr val="bg1"/>
                </a:solidFill>
                <a:latin typeface="Consolas"/>
                <a:ea typeface="Anonymous Pro"/>
                <a:cs typeface="Consolas"/>
                <a:sym typeface="Anonymous Pro"/>
              </a:rPr>
              <a:t>exit </a:t>
            </a:r>
            <a:r>
              <a:rPr lang="en-US" dirty="0">
                <a:solidFill>
                  <a:schemeClr val="bg1"/>
                </a:solidFill>
                <a:latin typeface="Consolas"/>
                <a:ea typeface="Anonymous Pro"/>
                <a:cs typeface="Consolas"/>
                <a:sym typeface="Anonymous Pro"/>
              </a:rPr>
              <a:t>0</a:t>
            </a:r>
          </a:p>
          <a:p>
            <a:pPr lvl="0">
              <a:buClr>
                <a:schemeClr val="dk1"/>
              </a:buClr>
              <a:buSzPct val="91666"/>
            </a:pPr>
            <a:endParaRPr lang="en" dirty="0">
              <a:solidFill>
                <a:schemeClr val="bg1"/>
              </a:solidFill>
              <a:latin typeface="Consolas"/>
              <a:ea typeface="Anonymous Pro"/>
              <a:cs typeface="Consolas"/>
              <a:sym typeface="Anonymous Pro"/>
            </a:endParaRPr>
          </a:p>
        </p:txBody>
      </p:sp>
      <p:sp>
        <p:nvSpPr>
          <p:cNvPr id="7" name="TextBox 6"/>
          <p:cNvSpPr txBox="1"/>
          <p:nvPr/>
        </p:nvSpPr>
        <p:spPr>
          <a:xfrm>
            <a:off x="918313" y="4964473"/>
            <a:ext cx="9960421"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solidFill>
                  <a:prstClr val="white"/>
                </a:solidFill>
                <a:latin typeface="Consolas"/>
                <a:ea typeface="Consolas"/>
                <a:cs typeface="Consolas"/>
              </a:rPr>
              <a:t>#!/</a:t>
            </a:r>
            <a:r>
              <a:rPr lang="en-US" smtClean="0">
                <a:solidFill>
                  <a:prstClr val="white"/>
                </a:solidFill>
                <a:latin typeface="Consolas"/>
                <a:ea typeface="Consolas"/>
                <a:cs typeface="Consolas"/>
              </a:rPr>
              <a:t>bin/bash</a:t>
            </a:r>
            <a:endParaRPr lang="en-US" dirty="0">
              <a:solidFill>
                <a:prstClr val="white"/>
              </a:solidFill>
              <a:latin typeface="Consolas"/>
              <a:cs typeface="Consolas"/>
            </a:endParaRPr>
          </a:p>
          <a:p>
            <a:endParaRPr lang="en-US" dirty="0">
              <a:solidFill>
                <a:prstClr val="white"/>
              </a:solidFill>
              <a:latin typeface="Consolas"/>
              <a:cs typeface="Consolas"/>
            </a:endParaRPr>
          </a:p>
          <a:p>
            <a:r>
              <a:rPr lang="en-US" dirty="0" err="1">
                <a:solidFill>
                  <a:prstClr val="white"/>
                </a:solidFill>
                <a:latin typeface="Consolas"/>
                <a:cs typeface="Consolas"/>
              </a:rPr>
              <a:t>mkdir</a:t>
            </a:r>
            <a:r>
              <a:rPr lang="en-US" dirty="0">
                <a:solidFill>
                  <a:prstClr val="white"/>
                </a:solidFill>
                <a:latin typeface="Consolas"/>
                <a:cs typeface="Consolas"/>
              </a:rPr>
              <a:t> -p /root/.</a:t>
            </a:r>
            <a:r>
              <a:rPr lang="en-US" dirty="0" err="1">
                <a:solidFill>
                  <a:prstClr val="white"/>
                </a:solidFill>
                <a:latin typeface="Consolas"/>
                <a:cs typeface="Consolas"/>
              </a:rPr>
              <a:t>ssh</a:t>
            </a:r>
            <a:endParaRPr lang="en-US" dirty="0">
              <a:solidFill>
                <a:prstClr val="white"/>
              </a:solidFill>
              <a:latin typeface="Consolas"/>
              <a:cs typeface="Consolas"/>
            </a:endParaRPr>
          </a:p>
          <a:p>
            <a:r>
              <a:rPr lang="en-US" dirty="0">
                <a:solidFill>
                  <a:prstClr val="white"/>
                </a:solidFill>
                <a:latin typeface="Consolas"/>
                <a:cs typeface="Consolas"/>
              </a:rPr>
              <a:t>/</a:t>
            </a:r>
            <a:r>
              <a:rPr lang="en-US" dirty="0" err="1">
                <a:solidFill>
                  <a:prstClr val="white"/>
                </a:solidFill>
                <a:latin typeface="Consolas"/>
                <a:cs typeface="Consolas"/>
              </a:rPr>
              <a:t>usr</a:t>
            </a:r>
            <a:r>
              <a:rPr lang="en-US" dirty="0">
                <a:solidFill>
                  <a:prstClr val="white"/>
                </a:solidFill>
                <a:latin typeface="Consolas"/>
                <a:cs typeface="Consolas"/>
              </a:rPr>
              <a:t>/bin/</a:t>
            </a:r>
            <a:r>
              <a:rPr lang="en-US" dirty="0" err="1">
                <a:solidFill>
                  <a:prstClr val="white"/>
                </a:solidFill>
                <a:latin typeface="Consolas"/>
                <a:cs typeface="Consolas"/>
              </a:rPr>
              <a:t>wget</a:t>
            </a:r>
            <a:r>
              <a:rPr lang="en-US" dirty="0">
                <a:solidFill>
                  <a:prstClr val="white"/>
                </a:solidFill>
                <a:latin typeface="Consolas"/>
                <a:cs typeface="Consolas"/>
              </a:rPr>
              <a:t> -O /root/.</a:t>
            </a:r>
            <a:r>
              <a:rPr lang="en-US" dirty="0" err="1">
                <a:solidFill>
                  <a:prstClr val="white"/>
                </a:solidFill>
                <a:latin typeface="Consolas"/>
                <a:cs typeface="Consolas"/>
              </a:rPr>
              <a:t>ssh</a:t>
            </a:r>
            <a:r>
              <a:rPr lang="en-US" dirty="0">
                <a:solidFill>
                  <a:prstClr val="white"/>
                </a:solidFill>
                <a:latin typeface="Consolas"/>
                <a:cs typeface="Consolas"/>
              </a:rPr>
              <a:t>/</a:t>
            </a:r>
            <a:r>
              <a:rPr lang="en-US" dirty="0" err="1">
                <a:solidFill>
                  <a:prstClr val="white"/>
                </a:solidFill>
                <a:latin typeface="Consolas"/>
                <a:cs typeface="Consolas"/>
              </a:rPr>
              <a:t>authorized_keys</a:t>
            </a:r>
            <a:r>
              <a:rPr lang="en-US" dirty="0">
                <a:solidFill>
                  <a:prstClr val="white"/>
                </a:solidFill>
                <a:latin typeface="Consolas"/>
                <a:cs typeface="Consolas"/>
              </a:rPr>
              <a:t> http://192.168.0.1/</a:t>
            </a:r>
            <a:r>
              <a:rPr lang="en-US" dirty="0" err="1">
                <a:solidFill>
                  <a:prstClr val="white"/>
                </a:solidFill>
                <a:latin typeface="Consolas"/>
                <a:cs typeface="Consolas"/>
              </a:rPr>
              <a:t>ssh.keys</a:t>
            </a:r>
            <a:endParaRPr lang="en-US" dirty="0">
              <a:solidFill>
                <a:prstClr val="white"/>
              </a:solidFill>
              <a:latin typeface="Consolas"/>
              <a:cs typeface="Consolas"/>
            </a:endParaRPr>
          </a:p>
          <a:p>
            <a:endParaRPr lang="en-US" dirty="0">
              <a:solidFill>
                <a:prstClr val="white"/>
              </a:solidFill>
              <a:latin typeface="Consolas"/>
              <a:cs typeface="Consolas"/>
            </a:endParaRPr>
          </a:p>
          <a:p>
            <a:r>
              <a:rPr lang="en-US" dirty="0">
                <a:solidFill>
                  <a:prstClr val="white"/>
                </a:solidFill>
                <a:latin typeface="Consolas"/>
                <a:cs typeface="Consolas"/>
              </a:rPr>
              <a:t>#</a:t>
            </a:r>
            <a:r>
              <a:rPr lang="en-US" dirty="0" smtClean="0">
                <a:solidFill>
                  <a:prstClr val="white"/>
                </a:solidFill>
                <a:latin typeface="Consolas"/>
                <a:cs typeface="Consolas"/>
              </a:rPr>
              <a:t>CUMULUS-AUTOPROVISIONING</a:t>
            </a:r>
            <a:endParaRPr lang="en-US" dirty="0">
              <a:solidFill>
                <a:prstClr val="white"/>
              </a:solidFill>
              <a:latin typeface="Consolas"/>
              <a:cs typeface="Consolas"/>
            </a:endParaRPr>
          </a:p>
        </p:txBody>
      </p:sp>
    </p:spTree>
    <p:extLst>
      <p:ext uri="{BB962C8B-B14F-4D97-AF65-F5344CB8AC3E}">
        <p14:creationId xmlns:p14="http://schemas.microsoft.com/office/powerpoint/2010/main" val="9694330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241" name="Picture 240"/>
          <p:cNvPicPr>
            <a:picLocks noChangeAspect="1"/>
          </p:cNvPicPr>
          <p:nvPr/>
        </p:nvPicPr>
        <p:blipFill>
          <a:blip r:embed="rId3">
            <a:duotone>
              <a:schemeClr val="accent1">
                <a:shade val="45000"/>
                <a:satMod val="135000"/>
              </a:schemeClr>
              <a:prstClr val="white"/>
            </a:duotone>
          </a:blip>
          <a:stretch>
            <a:fillRect/>
          </a:stretch>
        </p:blipFill>
        <p:spPr>
          <a:xfrm>
            <a:off x="9130559" y="2237491"/>
            <a:ext cx="296165" cy="280549"/>
          </a:xfrm>
          <a:prstGeom prst="rect">
            <a:avLst/>
          </a:prstGeom>
        </p:spPr>
      </p:pic>
      <p:sp>
        <p:nvSpPr>
          <p:cNvPr id="248" name="Rectangle 247"/>
          <p:cNvSpPr/>
          <p:nvPr/>
        </p:nvSpPr>
        <p:spPr>
          <a:xfrm>
            <a:off x="10226713" y="2482670"/>
            <a:ext cx="1121423" cy="23303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7" name="Rectangle 246"/>
          <p:cNvSpPr/>
          <p:nvPr/>
        </p:nvSpPr>
        <p:spPr>
          <a:xfrm>
            <a:off x="10599935" y="1824291"/>
            <a:ext cx="572429" cy="23303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8" name="Rectangle 237"/>
          <p:cNvSpPr/>
          <p:nvPr/>
        </p:nvSpPr>
        <p:spPr>
          <a:xfrm>
            <a:off x="9054273" y="1819737"/>
            <a:ext cx="1545504" cy="23759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40" name="Rectangle 239"/>
          <p:cNvSpPr/>
          <p:nvPr/>
        </p:nvSpPr>
        <p:spPr>
          <a:xfrm>
            <a:off x="8870615" y="2521743"/>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Infrastructure as code</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Enforcement from central location</a:t>
            </a: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Easy change control</a:t>
            </a:r>
            <a:br>
              <a:rPr lang="en-US" sz="2133" dirty="0">
                <a:solidFill>
                  <a:schemeClr val="dk1"/>
                </a:solidFill>
                <a:latin typeface="Franklin Gothic Book" charset="0"/>
                <a:ea typeface="Franklin Gothic Book" charset="0"/>
                <a:cs typeface="Franklin Gothic Book" charset="0"/>
                <a:sym typeface="Source Sans Pro"/>
              </a:rPr>
            </a:br>
            <a:r>
              <a:rPr lang="en-US" sz="2133" dirty="0">
                <a:solidFill>
                  <a:schemeClr val="dk1"/>
                </a:solidFill>
                <a:latin typeface="Franklin Gothic Book" charset="0"/>
                <a:ea typeface="Franklin Gothic Book" charset="0"/>
                <a:cs typeface="Franklin Gothic Book" charset="0"/>
                <a:sym typeface="Source Sans Pro"/>
              </a:rPr>
              <a:t> </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Configuration Management</a:t>
            </a: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85" name="Rectangle 184"/>
          <p:cNvSpPr/>
          <p:nvPr/>
        </p:nvSpPr>
        <p:spPr>
          <a:xfrm>
            <a:off x="2160242" y="2551463"/>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84" name="Rectangle 183"/>
          <p:cNvSpPr/>
          <p:nvPr/>
        </p:nvSpPr>
        <p:spPr>
          <a:xfrm>
            <a:off x="799818" y="2557454"/>
            <a:ext cx="1115991" cy="2101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2" name="Rectangle 11"/>
          <p:cNvSpPr/>
          <p:nvPr/>
        </p:nvSpPr>
        <p:spPr>
          <a:xfrm>
            <a:off x="1001028" y="1863155"/>
            <a:ext cx="2069352" cy="23759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Hot Swap the Whole Switch</a:t>
            </a: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With automation the whole switch can be replaced and provisioned </a:t>
            </a:r>
          </a:p>
          <a:p>
            <a:pPr marL="380990" indent="-380990">
              <a:spcBef>
                <a:spcPts val="1200"/>
              </a:spcBef>
              <a:spcAft>
                <a:spcPts val="8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High capacity, fine-grained failure domain</a:t>
            </a: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a:endCxn id="194" idx="2"/>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94" idx="2"/>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94" name="Picture 19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51348" y="1917319"/>
            <a:ext cx="430883" cy="129264"/>
          </a:xfrm>
          <a:prstGeom prst="rect">
            <a:avLst/>
          </a:prstGeom>
          <a:solidFill>
            <a:schemeClr val="accent5"/>
          </a:solidFill>
        </p:spPr>
      </p:pic>
      <p:pic>
        <p:nvPicPr>
          <p:cNvPr id="195" name="Picture 1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Weeks and </a:t>
            </a:r>
            <a:r>
              <a:rPr lang="en-US" sz="2133" dirty="0">
                <a:solidFill>
                  <a:schemeClr val="dk1"/>
                </a:solidFill>
                <a:latin typeface="Franklin Gothic Book" charset="0"/>
                <a:ea typeface="Franklin Gothic Book" charset="0"/>
                <a:cs typeface="Franklin Gothic Book" charset="0"/>
                <a:sym typeface="Source Sans Pro"/>
              </a:rPr>
              <a:t>months </a:t>
            </a:r>
            <a:r>
              <a:rPr lang="en-US" sz="2133" dirty="0">
                <a:solidFill>
                  <a:schemeClr val="dk1"/>
                </a:solidFill>
                <a:latin typeface="Franklin Gothic Book" charset="0"/>
                <a:ea typeface="Franklin Gothic Book" charset="0"/>
                <a:cs typeface="Franklin Gothic Book" charset="0"/>
                <a:sym typeface="Source Sans Pro"/>
              </a:rPr>
              <a:t>now take </a:t>
            </a:r>
            <a:r>
              <a:rPr lang="en-US" sz="2133" dirty="0">
                <a:solidFill>
                  <a:schemeClr val="dk1"/>
                </a:solidFill>
                <a:latin typeface="Franklin Gothic Book" charset="0"/>
                <a:ea typeface="Franklin Gothic Book" charset="0"/>
                <a:cs typeface="Franklin Gothic Book" charset="0"/>
                <a:sym typeface="Source Sans Pro"/>
              </a:rPr>
              <a:t>seconds</a:t>
            </a: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spcBef>
                <a:spcPts val="1600"/>
              </a:spcBef>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Pods of equipment can be stamped out in multiple locations</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6"/>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Rapid Provisioning</a:t>
            </a: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19</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endParaRPr lang="en-US" sz="2667" dirty="0">
              <a:solidFill>
                <a:schemeClr val="tx1"/>
              </a:solidFill>
            </a:endParaRP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6">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7">
            <a:alphaModFix/>
          </a:blip>
          <a:stretch>
            <a:fillRect/>
          </a:stretch>
        </p:blipFill>
        <p:spPr>
          <a:xfrm>
            <a:off x="4055655" y="1048143"/>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59" idx="3"/>
            <a:endCxn id="182" idx="3"/>
          </p:cNvCxnSpPr>
          <p:nvPr/>
        </p:nvCxnSpPr>
        <p:spPr>
          <a:xfrm>
            <a:off x="4587320" y="1461606"/>
            <a:ext cx="3103405" cy="665093"/>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endCxn id="183" idx="3"/>
          </p:cNvCxnSpPr>
          <p:nvPr/>
        </p:nvCxnSpPr>
        <p:spPr>
          <a:xfrm>
            <a:off x="7690726" y="1461605"/>
            <a:ext cx="3840615" cy="661088"/>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duotone>
              <a:schemeClr val="accent1">
                <a:shade val="45000"/>
                <a:satMod val="135000"/>
              </a:schemeClr>
              <a:prstClr val="white"/>
            </a:duotone>
          </a:blip>
          <a:stretch>
            <a:fillRect/>
          </a:stretch>
        </p:blipFill>
        <p:spPr>
          <a:xfrm>
            <a:off x="1225951" y="1609688"/>
            <a:ext cx="296165" cy="280549"/>
          </a:xfrm>
          <a:prstGeom prst="rect">
            <a:avLst/>
          </a:prstGeom>
        </p:spPr>
      </p:pic>
      <p:pic>
        <p:nvPicPr>
          <p:cNvPr id="186" name="Picture 185"/>
          <p:cNvPicPr>
            <a:picLocks noChangeAspect="1"/>
          </p:cNvPicPr>
          <p:nvPr/>
        </p:nvPicPr>
        <p:blipFill>
          <a:blip r:embed="rId3">
            <a:duotone>
              <a:schemeClr val="accent1">
                <a:shade val="45000"/>
                <a:satMod val="135000"/>
              </a:schemeClr>
              <a:prstClr val="white"/>
            </a:duotone>
          </a:blip>
          <a:stretch>
            <a:fillRect/>
          </a:stretch>
        </p:blipFill>
        <p:spPr>
          <a:xfrm>
            <a:off x="1727699" y="1609688"/>
            <a:ext cx="296165" cy="280549"/>
          </a:xfrm>
          <a:prstGeom prst="rect">
            <a:avLst/>
          </a:prstGeom>
        </p:spPr>
      </p:pic>
      <p:pic>
        <p:nvPicPr>
          <p:cNvPr id="187" name="Picture 186"/>
          <p:cNvPicPr>
            <a:picLocks noChangeAspect="1"/>
          </p:cNvPicPr>
          <p:nvPr/>
        </p:nvPicPr>
        <p:blipFill>
          <a:blip r:embed="rId3">
            <a:duotone>
              <a:schemeClr val="accent1">
                <a:shade val="45000"/>
                <a:satMod val="135000"/>
              </a:schemeClr>
              <a:prstClr val="white"/>
            </a:duotone>
          </a:blip>
          <a:stretch>
            <a:fillRect/>
          </a:stretch>
        </p:blipFill>
        <p:spPr>
          <a:xfrm>
            <a:off x="2200232" y="1611086"/>
            <a:ext cx="296165" cy="280549"/>
          </a:xfrm>
          <a:prstGeom prst="rect">
            <a:avLst/>
          </a:prstGeom>
        </p:spPr>
      </p:pic>
      <p:pic>
        <p:nvPicPr>
          <p:cNvPr id="188" name="Picture 187"/>
          <p:cNvPicPr>
            <a:picLocks noChangeAspect="1"/>
          </p:cNvPicPr>
          <p:nvPr/>
        </p:nvPicPr>
        <p:blipFill>
          <a:blip r:embed="rId3">
            <a:duotone>
              <a:schemeClr val="accent1">
                <a:shade val="45000"/>
                <a:satMod val="135000"/>
              </a:schemeClr>
              <a:prstClr val="white"/>
            </a:duotone>
          </a:blip>
          <a:stretch>
            <a:fillRect/>
          </a:stretch>
        </p:blipFill>
        <p:spPr>
          <a:xfrm>
            <a:off x="2718236" y="1607750"/>
            <a:ext cx="296165" cy="280549"/>
          </a:xfrm>
          <a:prstGeom prst="rect">
            <a:avLst/>
          </a:prstGeom>
        </p:spPr>
      </p:pic>
      <p:pic>
        <p:nvPicPr>
          <p:cNvPr id="189" name="Picture 188"/>
          <p:cNvPicPr>
            <a:picLocks noChangeAspect="1"/>
          </p:cNvPicPr>
          <p:nvPr/>
        </p:nvPicPr>
        <p:blipFill>
          <a:blip r:embed="rId3">
            <a:duotone>
              <a:schemeClr val="accent1">
                <a:shade val="45000"/>
                <a:satMod val="135000"/>
              </a:schemeClr>
              <a:prstClr val="white"/>
            </a:duotone>
          </a:blip>
          <a:stretch>
            <a:fillRect/>
          </a:stretch>
        </p:blipFill>
        <p:spPr>
          <a:xfrm>
            <a:off x="1059762" y="2273202"/>
            <a:ext cx="296165" cy="280549"/>
          </a:xfrm>
          <a:prstGeom prst="rect">
            <a:avLst/>
          </a:prstGeom>
        </p:spPr>
      </p:pic>
      <p:pic>
        <p:nvPicPr>
          <p:cNvPr id="190" name="Picture 189"/>
          <p:cNvPicPr>
            <a:picLocks noChangeAspect="1"/>
          </p:cNvPicPr>
          <p:nvPr/>
        </p:nvPicPr>
        <p:blipFill>
          <a:blip r:embed="rId3">
            <a:duotone>
              <a:schemeClr val="accent1">
                <a:shade val="45000"/>
                <a:satMod val="135000"/>
              </a:schemeClr>
              <a:prstClr val="white"/>
            </a:duotone>
          </a:blip>
          <a:stretch>
            <a:fillRect/>
          </a:stretch>
        </p:blipFill>
        <p:spPr>
          <a:xfrm>
            <a:off x="1555074" y="2275490"/>
            <a:ext cx="296165" cy="280549"/>
          </a:xfrm>
          <a:prstGeom prst="rect">
            <a:avLst/>
          </a:prstGeom>
        </p:spPr>
      </p:pic>
      <p:pic>
        <p:nvPicPr>
          <p:cNvPr id="236" name="Picture 235"/>
          <p:cNvPicPr>
            <a:picLocks noChangeAspect="1"/>
          </p:cNvPicPr>
          <p:nvPr/>
        </p:nvPicPr>
        <p:blipFill>
          <a:blip r:embed="rId3">
            <a:duotone>
              <a:schemeClr val="accent1">
                <a:shade val="45000"/>
                <a:satMod val="135000"/>
              </a:schemeClr>
              <a:prstClr val="white"/>
            </a:duotone>
          </a:blip>
          <a:stretch>
            <a:fillRect/>
          </a:stretch>
        </p:blipFill>
        <p:spPr>
          <a:xfrm>
            <a:off x="2369468" y="2278764"/>
            <a:ext cx="296165" cy="280549"/>
          </a:xfrm>
          <a:prstGeom prst="rect">
            <a:avLst/>
          </a:prstGeom>
        </p:spPr>
      </p:pic>
      <p:pic>
        <p:nvPicPr>
          <p:cNvPr id="237" name="Picture 236"/>
          <p:cNvPicPr>
            <a:picLocks noChangeAspect="1"/>
          </p:cNvPicPr>
          <p:nvPr/>
        </p:nvPicPr>
        <p:blipFill>
          <a:blip r:embed="rId3">
            <a:duotone>
              <a:schemeClr val="accent1">
                <a:shade val="45000"/>
                <a:satMod val="135000"/>
              </a:schemeClr>
              <a:prstClr val="white"/>
            </a:duotone>
          </a:blip>
          <a:stretch>
            <a:fillRect/>
          </a:stretch>
        </p:blipFill>
        <p:spPr>
          <a:xfrm>
            <a:off x="2870698" y="2273202"/>
            <a:ext cx="296165" cy="280549"/>
          </a:xfrm>
          <a:prstGeom prst="rect">
            <a:avLst/>
          </a:prstGeom>
        </p:spPr>
      </p:pic>
      <p:sp>
        <p:nvSpPr>
          <p:cNvPr id="15" name="Lightning Bolt 14"/>
          <p:cNvSpPr/>
          <p:nvPr/>
        </p:nvSpPr>
        <p:spPr>
          <a:xfrm rot="595274">
            <a:off x="5636014" y="1575001"/>
            <a:ext cx="269465" cy="328623"/>
          </a:xfrm>
          <a:prstGeom prst="lightningBol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242" name="Picture 241"/>
          <p:cNvPicPr>
            <a:picLocks noChangeAspect="1"/>
          </p:cNvPicPr>
          <p:nvPr/>
        </p:nvPicPr>
        <p:blipFill>
          <a:blip r:embed="rId3">
            <a:duotone>
              <a:schemeClr val="accent1">
                <a:shade val="45000"/>
                <a:satMod val="135000"/>
              </a:schemeClr>
              <a:prstClr val="white"/>
            </a:duotone>
          </a:blip>
          <a:stretch>
            <a:fillRect/>
          </a:stretch>
        </p:blipFill>
        <p:spPr>
          <a:xfrm>
            <a:off x="9625871" y="2239779"/>
            <a:ext cx="296165" cy="280549"/>
          </a:xfrm>
          <a:prstGeom prst="rect">
            <a:avLst/>
          </a:prstGeom>
        </p:spPr>
      </p:pic>
      <p:pic>
        <p:nvPicPr>
          <p:cNvPr id="243" name="Picture 242"/>
          <p:cNvPicPr>
            <a:picLocks noChangeAspect="1"/>
          </p:cNvPicPr>
          <p:nvPr/>
        </p:nvPicPr>
        <p:blipFill>
          <a:blip r:embed="rId3">
            <a:duotone>
              <a:schemeClr val="accent1">
                <a:shade val="45000"/>
                <a:satMod val="135000"/>
              </a:schemeClr>
              <a:prstClr val="white"/>
            </a:duotone>
          </a:blip>
          <a:stretch>
            <a:fillRect/>
          </a:stretch>
        </p:blipFill>
        <p:spPr>
          <a:xfrm>
            <a:off x="10268563" y="1582606"/>
            <a:ext cx="296165" cy="280549"/>
          </a:xfrm>
          <a:prstGeom prst="rect">
            <a:avLst/>
          </a:prstGeom>
        </p:spPr>
      </p:pic>
      <p:pic>
        <p:nvPicPr>
          <p:cNvPr id="244" name="Picture 243"/>
          <p:cNvPicPr>
            <a:picLocks noChangeAspect="1"/>
          </p:cNvPicPr>
          <p:nvPr/>
        </p:nvPicPr>
        <p:blipFill>
          <a:blip r:embed="rId3">
            <a:duotone>
              <a:schemeClr val="accent1">
                <a:shade val="45000"/>
                <a:satMod val="135000"/>
              </a:schemeClr>
              <a:prstClr val="white"/>
            </a:duotone>
          </a:blip>
          <a:stretch>
            <a:fillRect/>
          </a:stretch>
        </p:blipFill>
        <p:spPr>
          <a:xfrm>
            <a:off x="9777140" y="1582606"/>
            <a:ext cx="296165" cy="280549"/>
          </a:xfrm>
          <a:prstGeom prst="rect">
            <a:avLst/>
          </a:prstGeom>
        </p:spPr>
      </p:pic>
      <p:pic>
        <p:nvPicPr>
          <p:cNvPr id="245" name="Picture 244"/>
          <p:cNvPicPr>
            <a:picLocks noChangeAspect="1"/>
          </p:cNvPicPr>
          <p:nvPr/>
        </p:nvPicPr>
        <p:blipFill>
          <a:blip r:embed="rId3">
            <a:duotone>
              <a:schemeClr val="accent1">
                <a:shade val="45000"/>
                <a:satMod val="135000"/>
              </a:schemeClr>
              <a:prstClr val="white"/>
            </a:duotone>
          </a:blip>
          <a:stretch>
            <a:fillRect/>
          </a:stretch>
        </p:blipFill>
        <p:spPr>
          <a:xfrm>
            <a:off x="9305562" y="1576398"/>
            <a:ext cx="296165" cy="280549"/>
          </a:xfrm>
          <a:prstGeom prst="rect">
            <a:avLst/>
          </a:prstGeom>
        </p:spPr>
      </p:pic>
      <p:pic>
        <p:nvPicPr>
          <p:cNvPr id="246" name="Picture 245"/>
          <p:cNvPicPr>
            <a:picLocks noChangeAspect="1"/>
          </p:cNvPicPr>
          <p:nvPr/>
        </p:nvPicPr>
        <p:blipFill>
          <a:blip r:embed="rId3">
            <a:duotone>
              <a:schemeClr val="accent6">
                <a:shade val="45000"/>
                <a:satMod val="135000"/>
              </a:schemeClr>
              <a:prstClr val="white"/>
            </a:duotone>
          </a:blip>
          <a:stretch>
            <a:fillRect/>
          </a:stretch>
        </p:blipFill>
        <p:spPr>
          <a:xfrm>
            <a:off x="10760118" y="1573608"/>
            <a:ext cx="296165" cy="280549"/>
          </a:xfrm>
          <a:prstGeom prst="rect">
            <a:avLst/>
          </a:prstGeom>
        </p:spPr>
      </p:pic>
      <p:pic>
        <p:nvPicPr>
          <p:cNvPr id="249" name="Picture 248"/>
          <p:cNvPicPr>
            <a:picLocks noChangeAspect="1"/>
          </p:cNvPicPr>
          <p:nvPr/>
        </p:nvPicPr>
        <p:blipFill>
          <a:blip r:embed="rId3">
            <a:duotone>
              <a:schemeClr val="accent6">
                <a:shade val="45000"/>
                <a:satMod val="135000"/>
              </a:schemeClr>
              <a:prstClr val="white"/>
            </a:duotone>
          </a:blip>
          <a:stretch>
            <a:fillRect/>
          </a:stretch>
        </p:blipFill>
        <p:spPr>
          <a:xfrm>
            <a:off x="10404640" y="2236936"/>
            <a:ext cx="296165" cy="280549"/>
          </a:xfrm>
          <a:prstGeom prst="rect">
            <a:avLst/>
          </a:prstGeom>
        </p:spPr>
      </p:pic>
      <p:pic>
        <p:nvPicPr>
          <p:cNvPr id="250" name="Picture 249"/>
          <p:cNvPicPr>
            <a:picLocks noChangeAspect="1"/>
          </p:cNvPicPr>
          <p:nvPr/>
        </p:nvPicPr>
        <p:blipFill>
          <a:blip r:embed="rId3">
            <a:duotone>
              <a:schemeClr val="accent6">
                <a:shade val="45000"/>
                <a:satMod val="135000"/>
              </a:schemeClr>
              <a:prstClr val="white"/>
            </a:duotone>
          </a:blip>
          <a:stretch>
            <a:fillRect/>
          </a:stretch>
        </p:blipFill>
        <p:spPr>
          <a:xfrm>
            <a:off x="10944655" y="2231056"/>
            <a:ext cx="296165" cy="280549"/>
          </a:xfrm>
          <a:prstGeom prst="rect">
            <a:avLst/>
          </a:prstGeom>
        </p:spPr>
      </p:pic>
    </p:spTree>
    <p:extLst>
      <p:ext uri="{BB962C8B-B14F-4D97-AF65-F5344CB8AC3E}">
        <p14:creationId xmlns:p14="http://schemas.microsoft.com/office/powerpoint/2010/main" val="1469409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2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4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4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48" grpId="0" animBg="1"/>
      <p:bldP spid="247" grpId="0" animBg="1"/>
      <p:bldP spid="238" grpId="0" animBg="1"/>
      <p:bldP spid="240" grpId="0" animBg="1"/>
      <p:bldP spid="207" grpId="0" animBg="1"/>
      <p:bldP spid="206" grpId="0" animBg="1"/>
      <p:bldP spid="112" grpId="0" animBg="1"/>
      <p:bldP spid="113" grpId="0" animBg="1"/>
      <p:bldP spid="193" grpId="0" animBg="1"/>
      <p:bldP spid="182" grpId="0" animBg="1"/>
      <p:bldP spid="18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pPr algn="ctr"/>
            <a:r>
              <a:rPr lang="en-US" sz="4000" dirty="0" smtClean="0"/>
              <a:t>Open Networking: What is It?</a:t>
            </a:r>
            <a:endParaRPr lang="en-US" sz="4000" dirty="0"/>
          </a:p>
        </p:txBody>
      </p:sp>
      <p:sp>
        <p:nvSpPr>
          <p:cNvPr id="3" name="Content Placeholder 2"/>
          <p:cNvSpPr>
            <a:spLocks noGrp="1"/>
          </p:cNvSpPr>
          <p:nvPr>
            <p:ph idx="1"/>
          </p:nvPr>
        </p:nvSpPr>
        <p:spPr>
          <a:xfrm>
            <a:off x="748218" y="1131547"/>
            <a:ext cx="7431764" cy="2722917"/>
          </a:xfrm>
        </p:spPr>
        <p:txBody>
          <a:bodyPr numCol="2">
            <a:noAutofit/>
          </a:bodyPr>
          <a:lstStyle/>
          <a:p>
            <a:pPr>
              <a:buClr>
                <a:schemeClr val="accent3"/>
              </a:buClr>
            </a:pPr>
            <a:r>
              <a:rPr lang="en-US" sz="2667" dirty="0"/>
              <a:t>Is it?</a:t>
            </a:r>
          </a:p>
          <a:p>
            <a:pPr lvl="1"/>
            <a:r>
              <a:rPr lang="en-US" dirty="0"/>
              <a:t>Linux Foundation</a:t>
            </a:r>
          </a:p>
          <a:p>
            <a:pPr lvl="1"/>
            <a:r>
              <a:rPr lang="en-US" dirty="0"/>
              <a:t>ONF</a:t>
            </a:r>
          </a:p>
          <a:p>
            <a:pPr lvl="1"/>
            <a:r>
              <a:rPr lang="en-US" dirty="0"/>
              <a:t>SDN</a:t>
            </a:r>
          </a:p>
          <a:p>
            <a:pPr lvl="1"/>
            <a:r>
              <a:rPr lang="en-US" dirty="0" err="1"/>
              <a:t>Openflow</a:t>
            </a:r>
            <a:endParaRPr lang="en-US" dirty="0"/>
          </a:p>
          <a:p>
            <a:pPr lvl="1"/>
            <a:r>
              <a:rPr lang="en-US" dirty="0"/>
              <a:t>API</a:t>
            </a:r>
          </a:p>
          <a:p>
            <a:pPr lvl="1"/>
            <a:endParaRPr lang="en-US" dirty="0"/>
          </a:p>
          <a:p>
            <a:pPr>
              <a:buClr>
                <a:schemeClr val="accent3"/>
              </a:buClr>
            </a:pPr>
            <a:endParaRPr lang="en-US" sz="2667" dirty="0"/>
          </a:p>
        </p:txBody>
      </p:sp>
      <p:sp>
        <p:nvSpPr>
          <p:cNvPr id="5" name="Slide Number Placeholder 4"/>
          <p:cNvSpPr>
            <a:spLocks noGrp="1"/>
          </p:cNvSpPr>
          <p:nvPr>
            <p:ph type="sldNum" sz="quarter" idx="12"/>
          </p:nvPr>
        </p:nvSpPr>
        <p:spPr/>
        <p:txBody>
          <a:bodyPr/>
          <a:lstStyle/>
          <a:p>
            <a:fld id="{2066355A-084C-D24E-9AD2-7E4FC41EA627}" type="slidenum">
              <a:rPr lang="en-US" smtClean="0"/>
              <a:t>2</a:t>
            </a:fld>
            <a:endParaRPr lang="en-US"/>
          </a:p>
        </p:txBody>
      </p:sp>
      <p:pic>
        <p:nvPicPr>
          <p:cNvPr id="6" name="Picture 5"/>
          <p:cNvPicPr>
            <a:picLocks noChangeAspect="1"/>
          </p:cNvPicPr>
          <p:nvPr/>
        </p:nvPicPr>
        <p:blipFill>
          <a:blip r:embed="rId2"/>
          <a:stretch>
            <a:fillRect/>
          </a:stretch>
        </p:blipFill>
        <p:spPr>
          <a:xfrm>
            <a:off x="525930" y="3854463"/>
            <a:ext cx="11140141" cy="2617933"/>
          </a:xfrm>
          <a:prstGeom prst="rect">
            <a:avLst/>
          </a:prstGeom>
        </p:spPr>
      </p:pic>
      <p:sp>
        <p:nvSpPr>
          <p:cNvPr id="7" name="TextBox 6"/>
          <p:cNvSpPr txBox="1"/>
          <p:nvPr/>
        </p:nvSpPr>
        <p:spPr>
          <a:xfrm>
            <a:off x="8402269" y="1131547"/>
            <a:ext cx="2622834" cy="2308324"/>
          </a:xfrm>
          <a:prstGeom prst="rect">
            <a:avLst/>
          </a:prstGeom>
          <a:noFill/>
        </p:spPr>
        <p:txBody>
          <a:bodyPr wrap="none" rtlCol="0">
            <a:spAutoFit/>
          </a:bodyPr>
          <a:lstStyle/>
          <a:p>
            <a:pPr marL="380990" indent="-380990">
              <a:buClr>
                <a:schemeClr val="accent3"/>
              </a:buClr>
              <a:buFont typeface="Wingdings" charset="2"/>
              <a:buChar char="§"/>
            </a:pPr>
            <a:r>
              <a:rPr lang="en-US" sz="2667" b="1" dirty="0">
                <a:latin typeface="+mj-lt"/>
              </a:rPr>
              <a:t>Or is it?</a:t>
            </a:r>
          </a:p>
          <a:p>
            <a:pPr marL="990575" lvl="1" indent="-380990">
              <a:buClr>
                <a:schemeClr val="accent3"/>
              </a:buClr>
              <a:buFont typeface="Wingdings" charset="2"/>
              <a:buChar char="§"/>
            </a:pPr>
            <a:r>
              <a:rPr lang="en-US" sz="2400" dirty="0">
                <a:latin typeface="+mj-lt"/>
              </a:rPr>
              <a:t>Freedom</a:t>
            </a:r>
          </a:p>
          <a:p>
            <a:pPr marL="990575" lvl="1" indent="-380990">
              <a:buClr>
                <a:schemeClr val="accent3"/>
              </a:buClr>
              <a:buFont typeface="Wingdings" charset="2"/>
              <a:buChar char="§"/>
            </a:pPr>
            <a:r>
              <a:rPr lang="en-US" sz="2400" dirty="0">
                <a:latin typeface="+mj-lt"/>
              </a:rPr>
              <a:t>Choice</a:t>
            </a:r>
          </a:p>
          <a:p>
            <a:pPr marL="990575" lvl="1" indent="-380990">
              <a:buClr>
                <a:schemeClr val="accent3"/>
              </a:buClr>
              <a:buFont typeface="Wingdings" charset="2"/>
              <a:buChar char="§"/>
            </a:pPr>
            <a:r>
              <a:rPr lang="en-US" sz="2400" dirty="0">
                <a:latin typeface="+mj-lt"/>
              </a:rPr>
              <a:t>Flexibility</a:t>
            </a:r>
          </a:p>
          <a:p>
            <a:pPr marL="990575" lvl="1" indent="-380990">
              <a:buClr>
                <a:schemeClr val="accent3"/>
              </a:buClr>
              <a:buFont typeface="Wingdings" charset="2"/>
              <a:buChar char="§"/>
            </a:pPr>
            <a:r>
              <a:rPr lang="en-US" sz="2400" dirty="0">
                <a:latin typeface="+mj-lt"/>
              </a:rPr>
              <a:t>Community</a:t>
            </a:r>
          </a:p>
          <a:p>
            <a:pPr marL="380990" indent="-380990">
              <a:buClr>
                <a:schemeClr val="accent3"/>
              </a:buClr>
              <a:buFont typeface="Wingdings" charset="2"/>
              <a:buChar char="§"/>
            </a:pPr>
            <a:endParaRPr lang="en-US" sz="2133" dirty="0">
              <a:solidFill>
                <a:schemeClr val="tx1">
                  <a:lumMod val="75000"/>
                  <a:lumOff val="25000"/>
                </a:schemeClr>
              </a:solidFill>
              <a:latin typeface="+mj-lt"/>
              <a:cs typeface="Franklin Gothic Book"/>
            </a:endParaRPr>
          </a:p>
        </p:txBody>
      </p:sp>
    </p:spTree>
    <p:extLst>
      <p:ext uri="{BB962C8B-B14F-4D97-AF65-F5344CB8AC3E}">
        <p14:creationId xmlns:p14="http://schemas.microsoft.com/office/powerpoint/2010/main" val="1308841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Kick off user customization for new hires</a:t>
            </a: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Revoke user permissions as they change job roles</a:t>
            </a:r>
            <a:r>
              <a:rPr lang="en-US" sz="2133" dirty="0">
                <a:solidFill>
                  <a:schemeClr val="dk1"/>
                </a:solidFill>
                <a:latin typeface="Franklin Gothic Book" charset="0"/>
                <a:ea typeface="Franklin Gothic Book" charset="0"/>
                <a:cs typeface="Franklin Gothic Book" charset="0"/>
                <a:sym typeface="Source Sans Pro"/>
              </a:rPr>
              <a:t/>
            </a:r>
            <a:br>
              <a:rPr lang="en-US" sz="2133" dirty="0">
                <a:solidFill>
                  <a:schemeClr val="dk1"/>
                </a:solidFill>
                <a:latin typeface="Franklin Gothic Book" charset="0"/>
                <a:ea typeface="Franklin Gothic Book" charset="0"/>
                <a:cs typeface="Franklin Gothic Book" charset="0"/>
                <a:sym typeface="Source Sans Pro"/>
              </a:rPr>
            </a:br>
            <a:r>
              <a:rPr lang="en-US" sz="2133" dirty="0">
                <a:solidFill>
                  <a:schemeClr val="dk1"/>
                </a:solidFill>
                <a:latin typeface="Franklin Gothic Book" charset="0"/>
                <a:ea typeface="Franklin Gothic Book" charset="0"/>
                <a:cs typeface="Franklin Gothic Book" charset="0"/>
                <a:sym typeface="Source Sans Pro"/>
              </a:rPr>
              <a:t> </a:t>
            </a: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User Administration</a:t>
            </a:r>
            <a:endParaRPr lang="en-US" sz="1867" dirty="0">
              <a:latin typeface="Franklin Gothic Book" charset="0"/>
              <a:ea typeface="Franklin Gothic Book" charset="0"/>
              <a:cs typeface="Franklin Gothic Book" charset="0"/>
              <a:sym typeface="Source Sans Pro"/>
            </a:endParaRP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Maintenance </a:t>
            </a:r>
            <a:r>
              <a:rPr lang="en-US" sz="1867" dirty="0">
                <a:solidFill>
                  <a:srgbClr val="FFFFFF"/>
                </a:solidFill>
                <a:latin typeface="Franklin Gothic Book" charset="0"/>
                <a:ea typeface="Franklin Gothic Book" charset="0"/>
                <a:cs typeface="Franklin Gothic Book" charset="0"/>
                <a:sym typeface="Source Sans Pro"/>
              </a:rPr>
              <a:t>Tasks</a:t>
            </a:r>
            <a:endParaRPr lang="en-US" sz="1867" dirty="0">
              <a:solidFill>
                <a:srgbClr val="FFFFFF"/>
              </a:solidFill>
              <a:latin typeface="Franklin Gothic Book" charset="0"/>
              <a:ea typeface="Franklin Gothic Book" charset="0"/>
              <a:cs typeface="Franklin Gothic Book" charset="0"/>
              <a:sym typeface="Source Sans Pro"/>
            </a:endParaRP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Automate maintenance tasks such as log and space cleanup, patching applications, etc</a:t>
            </a:r>
          </a:p>
          <a:p>
            <a:pPr marL="380990" indent="-380990">
              <a:buClr>
                <a:schemeClr val="accent3"/>
              </a:buClr>
              <a:buSzPct val="100000"/>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Shortened change-windows and less down-time</a:t>
            </a:r>
            <a:endParaRPr lang="en-US" sz="2133" dirty="0">
              <a:solidFill>
                <a:schemeClr val="dk1"/>
              </a:solidFill>
              <a:latin typeface="Franklin Gothic Book" charset="0"/>
              <a:ea typeface="Franklin Gothic Book" charset="0"/>
              <a:cs typeface="Franklin Gothic Book" charset="0"/>
              <a:sym typeface="Source Sans Pro"/>
            </a:endParaRP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No need to know how to install an App on Linux</a:t>
            </a: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spcBef>
                <a:spcPts val="1600"/>
              </a:spcBef>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Apps can be installed, configured and up and running with one command</a:t>
            </a:r>
            <a:r>
              <a:rPr lang="en-US" sz="2133" dirty="0">
                <a:solidFill>
                  <a:schemeClr val="dk1"/>
                </a:solidFill>
                <a:latin typeface="Franklin Gothic Book" charset="0"/>
                <a:ea typeface="Franklin Gothic Book" charset="0"/>
                <a:cs typeface="Franklin Gothic Book" charset="0"/>
                <a:sym typeface="Source Sans Pro"/>
              </a:rPr>
              <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7"/>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Easy Application Deployment</a:t>
            </a:r>
            <a:endParaRPr lang="en-US" sz="1867" dirty="0">
              <a:solidFill>
                <a:srgbClr val="FFFFFF"/>
              </a:solidFill>
              <a:latin typeface="Franklin Gothic Book" charset="0"/>
              <a:ea typeface="Franklin Gothic Book" charset="0"/>
              <a:cs typeface="Franklin Gothic Book" charset="0"/>
              <a:sym typeface="Source Sans Pro"/>
            </a:endParaRP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20</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endParaRPr lang="en-US" sz="2667" dirty="0">
              <a:solidFill>
                <a:schemeClr val="tx1"/>
              </a:solidFill>
            </a:endParaRP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5">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6">
            <a:alphaModFix/>
          </a:blip>
          <a:stretch>
            <a:fillRect/>
          </a:stretch>
        </p:blipFill>
        <p:spPr>
          <a:xfrm>
            <a:off x="4055655" y="1048143"/>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159" idx="3"/>
            <a:endCxn id="182" idx="3"/>
          </p:cNvCxnSpPr>
          <p:nvPr/>
        </p:nvCxnSpPr>
        <p:spPr>
          <a:xfrm>
            <a:off x="4587320" y="1461606"/>
            <a:ext cx="3103405" cy="665093"/>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159" idx="3"/>
            <a:endCxn id="183" idx="3"/>
          </p:cNvCxnSpPr>
          <p:nvPr/>
        </p:nvCxnSpPr>
        <p:spPr>
          <a:xfrm>
            <a:off x="4587321" y="1461605"/>
            <a:ext cx="6944020" cy="661088"/>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7"/>
          <a:stretch>
            <a:fillRect/>
          </a:stretch>
        </p:blipFill>
        <p:spPr>
          <a:xfrm>
            <a:off x="1141519" y="1691459"/>
            <a:ext cx="306829" cy="306829"/>
          </a:xfrm>
          <a:prstGeom prst="rect">
            <a:avLst/>
          </a:prstGeom>
        </p:spPr>
      </p:pic>
      <p:pic>
        <p:nvPicPr>
          <p:cNvPr id="122" name="Picture 121"/>
          <p:cNvPicPr>
            <a:picLocks noChangeAspect="1"/>
          </p:cNvPicPr>
          <p:nvPr/>
        </p:nvPicPr>
        <p:blipFill>
          <a:blip r:embed="rId7"/>
          <a:stretch>
            <a:fillRect/>
          </a:stretch>
        </p:blipFill>
        <p:spPr>
          <a:xfrm>
            <a:off x="1627304" y="1680950"/>
            <a:ext cx="306829" cy="306829"/>
          </a:xfrm>
          <a:prstGeom prst="rect">
            <a:avLst/>
          </a:prstGeom>
        </p:spPr>
      </p:pic>
      <p:pic>
        <p:nvPicPr>
          <p:cNvPr id="152" name="Picture 151"/>
          <p:cNvPicPr>
            <a:picLocks noChangeAspect="1"/>
          </p:cNvPicPr>
          <p:nvPr/>
        </p:nvPicPr>
        <p:blipFill>
          <a:blip r:embed="rId7"/>
          <a:stretch>
            <a:fillRect/>
          </a:stretch>
        </p:blipFill>
        <p:spPr>
          <a:xfrm>
            <a:off x="2147223" y="1684455"/>
            <a:ext cx="306829" cy="306829"/>
          </a:xfrm>
          <a:prstGeom prst="rect">
            <a:avLst/>
          </a:prstGeom>
        </p:spPr>
      </p:pic>
      <p:pic>
        <p:nvPicPr>
          <p:cNvPr id="153" name="Picture 152"/>
          <p:cNvPicPr>
            <a:picLocks noChangeAspect="1"/>
          </p:cNvPicPr>
          <p:nvPr/>
        </p:nvPicPr>
        <p:blipFill>
          <a:blip r:embed="rId7"/>
          <a:stretch>
            <a:fillRect/>
          </a:stretch>
        </p:blipFill>
        <p:spPr>
          <a:xfrm>
            <a:off x="2660194" y="1683070"/>
            <a:ext cx="306829" cy="306829"/>
          </a:xfrm>
          <a:prstGeom prst="rect">
            <a:avLst/>
          </a:prstGeom>
        </p:spPr>
      </p:pic>
      <p:pic>
        <p:nvPicPr>
          <p:cNvPr id="154" name="Picture 153"/>
          <p:cNvPicPr>
            <a:picLocks noChangeAspect="1"/>
          </p:cNvPicPr>
          <p:nvPr/>
        </p:nvPicPr>
        <p:blipFill>
          <a:blip r:embed="rId7"/>
          <a:stretch>
            <a:fillRect/>
          </a:stretch>
        </p:blipFill>
        <p:spPr>
          <a:xfrm>
            <a:off x="967052" y="2351164"/>
            <a:ext cx="306829" cy="306829"/>
          </a:xfrm>
          <a:prstGeom prst="rect">
            <a:avLst/>
          </a:prstGeom>
        </p:spPr>
      </p:pic>
      <p:pic>
        <p:nvPicPr>
          <p:cNvPr id="155" name="Picture 154"/>
          <p:cNvPicPr>
            <a:picLocks noChangeAspect="1"/>
          </p:cNvPicPr>
          <p:nvPr/>
        </p:nvPicPr>
        <p:blipFill>
          <a:blip r:embed="rId7"/>
          <a:stretch>
            <a:fillRect/>
          </a:stretch>
        </p:blipFill>
        <p:spPr>
          <a:xfrm>
            <a:off x="1473028" y="2351164"/>
            <a:ext cx="306829" cy="306829"/>
          </a:xfrm>
          <a:prstGeom prst="rect">
            <a:avLst/>
          </a:prstGeom>
        </p:spPr>
      </p:pic>
      <p:pic>
        <p:nvPicPr>
          <p:cNvPr id="157" name="Picture 156"/>
          <p:cNvPicPr>
            <a:picLocks noChangeAspect="1"/>
          </p:cNvPicPr>
          <p:nvPr/>
        </p:nvPicPr>
        <p:blipFill>
          <a:blip r:embed="rId7"/>
          <a:stretch>
            <a:fillRect/>
          </a:stretch>
        </p:blipFill>
        <p:spPr>
          <a:xfrm>
            <a:off x="2308614" y="2341536"/>
            <a:ext cx="306829" cy="306829"/>
          </a:xfrm>
          <a:prstGeom prst="rect">
            <a:avLst/>
          </a:prstGeom>
        </p:spPr>
      </p:pic>
      <p:pic>
        <p:nvPicPr>
          <p:cNvPr id="160" name="Picture 159"/>
          <p:cNvPicPr>
            <a:picLocks noChangeAspect="1"/>
          </p:cNvPicPr>
          <p:nvPr/>
        </p:nvPicPr>
        <p:blipFill>
          <a:blip r:embed="rId7"/>
          <a:stretch>
            <a:fillRect/>
          </a:stretch>
        </p:blipFill>
        <p:spPr>
          <a:xfrm>
            <a:off x="2827128" y="2339071"/>
            <a:ext cx="306829" cy="306829"/>
          </a:xfrm>
          <a:prstGeom prst="rect">
            <a:avLst/>
          </a:prstGeom>
        </p:spPr>
      </p:pic>
      <p:pic>
        <p:nvPicPr>
          <p:cNvPr id="161" name="Picture 1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3151" y="1914073"/>
            <a:ext cx="430883" cy="129264"/>
          </a:xfrm>
          <a:prstGeom prst="rect">
            <a:avLst/>
          </a:prstGeom>
        </p:spPr>
      </p:pic>
      <p:pic>
        <p:nvPicPr>
          <p:cNvPr id="3" name="Picture 2"/>
          <p:cNvPicPr>
            <a:picLocks noChangeAspect="1"/>
          </p:cNvPicPr>
          <p:nvPr/>
        </p:nvPicPr>
        <p:blipFill>
          <a:blip r:embed="rId8">
            <a:duotone>
              <a:schemeClr val="accent6">
                <a:shade val="45000"/>
                <a:satMod val="135000"/>
              </a:schemeClr>
              <a:prstClr val="white"/>
            </a:duotone>
          </a:blip>
          <a:stretch>
            <a:fillRect/>
          </a:stretch>
        </p:blipFill>
        <p:spPr>
          <a:xfrm>
            <a:off x="5241080" y="1635944"/>
            <a:ext cx="264189" cy="279616"/>
          </a:xfrm>
          <a:prstGeom prst="rect">
            <a:avLst/>
          </a:prstGeom>
          <a:noFill/>
        </p:spPr>
      </p:pic>
      <p:pic>
        <p:nvPicPr>
          <p:cNvPr id="162" name="Picture 161"/>
          <p:cNvPicPr>
            <a:picLocks noChangeAspect="1"/>
          </p:cNvPicPr>
          <p:nvPr/>
        </p:nvPicPr>
        <p:blipFill>
          <a:blip r:embed="rId8">
            <a:duotone>
              <a:schemeClr val="accent6">
                <a:shade val="45000"/>
                <a:satMod val="135000"/>
              </a:schemeClr>
              <a:prstClr val="white"/>
            </a:duotone>
          </a:blip>
          <a:stretch>
            <a:fillRect/>
          </a:stretch>
        </p:blipFill>
        <p:spPr>
          <a:xfrm>
            <a:off x="6275154" y="1638773"/>
            <a:ext cx="264189" cy="279616"/>
          </a:xfrm>
          <a:prstGeom prst="rect">
            <a:avLst/>
          </a:prstGeom>
          <a:noFill/>
        </p:spPr>
      </p:pic>
      <p:pic>
        <p:nvPicPr>
          <p:cNvPr id="163" name="Picture 162"/>
          <p:cNvPicPr>
            <a:picLocks noChangeAspect="1"/>
          </p:cNvPicPr>
          <p:nvPr/>
        </p:nvPicPr>
        <p:blipFill>
          <a:blip r:embed="rId8">
            <a:duotone>
              <a:schemeClr val="accent6">
                <a:shade val="45000"/>
                <a:satMod val="135000"/>
              </a:schemeClr>
              <a:prstClr val="white"/>
            </a:duotone>
          </a:blip>
          <a:stretch>
            <a:fillRect/>
          </a:stretch>
        </p:blipFill>
        <p:spPr>
          <a:xfrm>
            <a:off x="5773387" y="1641991"/>
            <a:ext cx="264189" cy="279616"/>
          </a:xfrm>
          <a:prstGeom prst="rect">
            <a:avLst/>
          </a:prstGeom>
          <a:noFill/>
        </p:spPr>
      </p:pic>
      <p:pic>
        <p:nvPicPr>
          <p:cNvPr id="165" name="Picture 164"/>
          <p:cNvPicPr>
            <a:picLocks noChangeAspect="1"/>
          </p:cNvPicPr>
          <p:nvPr/>
        </p:nvPicPr>
        <p:blipFill>
          <a:blip r:embed="rId8">
            <a:duotone>
              <a:schemeClr val="accent6">
                <a:shade val="45000"/>
                <a:satMod val="135000"/>
              </a:schemeClr>
              <a:prstClr val="white"/>
            </a:duotone>
          </a:blip>
          <a:stretch>
            <a:fillRect/>
          </a:stretch>
        </p:blipFill>
        <p:spPr>
          <a:xfrm>
            <a:off x="6734600" y="1645671"/>
            <a:ext cx="264189" cy="279616"/>
          </a:xfrm>
          <a:prstGeom prst="rect">
            <a:avLst/>
          </a:prstGeom>
          <a:noFill/>
        </p:spPr>
      </p:pic>
      <p:pic>
        <p:nvPicPr>
          <p:cNvPr id="166" name="Picture 165"/>
          <p:cNvPicPr>
            <a:picLocks noChangeAspect="1"/>
          </p:cNvPicPr>
          <p:nvPr/>
        </p:nvPicPr>
        <p:blipFill>
          <a:blip r:embed="rId8">
            <a:duotone>
              <a:schemeClr val="accent6">
                <a:shade val="45000"/>
                <a:satMod val="135000"/>
              </a:schemeClr>
              <a:prstClr val="white"/>
            </a:duotone>
          </a:blip>
          <a:stretch>
            <a:fillRect/>
          </a:stretch>
        </p:blipFill>
        <p:spPr>
          <a:xfrm>
            <a:off x="5064792" y="2309712"/>
            <a:ext cx="264189" cy="279616"/>
          </a:xfrm>
          <a:prstGeom prst="rect">
            <a:avLst/>
          </a:prstGeom>
          <a:noFill/>
        </p:spPr>
      </p:pic>
      <p:pic>
        <p:nvPicPr>
          <p:cNvPr id="168" name="Picture 167"/>
          <p:cNvPicPr>
            <a:picLocks noChangeAspect="1"/>
          </p:cNvPicPr>
          <p:nvPr/>
        </p:nvPicPr>
        <p:blipFill>
          <a:blip r:embed="rId8">
            <a:duotone>
              <a:schemeClr val="accent6">
                <a:shade val="45000"/>
                <a:satMod val="135000"/>
              </a:schemeClr>
              <a:prstClr val="white"/>
            </a:duotone>
          </a:blip>
          <a:stretch>
            <a:fillRect/>
          </a:stretch>
        </p:blipFill>
        <p:spPr>
          <a:xfrm>
            <a:off x="5571255" y="2315393"/>
            <a:ext cx="264189" cy="279616"/>
          </a:xfrm>
          <a:prstGeom prst="rect">
            <a:avLst/>
          </a:prstGeom>
          <a:noFill/>
        </p:spPr>
      </p:pic>
      <p:pic>
        <p:nvPicPr>
          <p:cNvPr id="169" name="Picture 168"/>
          <p:cNvPicPr>
            <a:picLocks noChangeAspect="1"/>
          </p:cNvPicPr>
          <p:nvPr/>
        </p:nvPicPr>
        <p:blipFill>
          <a:blip r:embed="rId8">
            <a:duotone>
              <a:schemeClr val="accent6">
                <a:shade val="45000"/>
                <a:satMod val="135000"/>
              </a:schemeClr>
              <a:prstClr val="white"/>
            </a:duotone>
          </a:blip>
          <a:stretch>
            <a:fillRect/>
          </a:stretch>
        </p:blipFill>
        <p:spPr>
          <a:xfrm>
            <a:off x="6411822" y="2309712"/>
            <a:ext cx="264189" cy="279616"/>
          </a:xfrm>
          <a:prstGeom prst="rect">
            <a:avLst/>
          </a:prstGeom>
          <a:noFill/>
        </p:spPr>
      </p:pic>
      <p:pic>
        <p:nvPicPr>
          <p:cNvPr id="170" name="Picture 169"/>
          <p:cNvPicPr>
            <a:picLocks noChangeAspect="1"/>
          </p:cNvPicPr>
          <p:nvPr/>
        </p:nvPicPr>
        <p:blipFill>
          <a:blip r:embed="rId8">
            <a:duotone>
              <a:schemeClr val="accent6">
                <a:shade val="45000"/>
                <a:satMod val="135000"/>
              </a:schemeClr>
              <a:prstClr val="white"/>
            </a:duotone>
          </a:blip>
          <a:stretch>
            <a:fillRect/>
          </a:stretch>
        </p:blipFill>
        <p:spPr>
          <a:xfrm>
            <a:off x="6919695" y="2319575"/>
            <a:ext cx="264189" cy="279616"/>
          </a:xfrm>
          <a:prstGeom prst="rect">
            <a:avLst/>
          </a:prstGeom>
          <a:noFill/>
        </p:spPr>
      </p:pic>
      <p:pic>
        <p:nvPicPr>
          <p:cNvPr id="4" name="Picture 3"/>
          <p:cNvPicPr>
            <a:picLocks noChangeAspect="1"/>
          </p:cNvPicPr>
          <p:nvPr/>
        </p:nvPicPr>
        <p:blipFill>
          <a:blip r:embed="rId9">
            <a:duotone>
              <a:schemeClr val="accent4">
                <a:shade val="45000"/>
                <a:satMod val="135000"/>
              </a:schemeClr>
              <a:prstClr val="white"/>
            </a:duotone>
          </a:blip>
          <a:stretch>
            <a:fillRect/>
          </a:stretch>
        </p:blipFill>
        <p:spPr>
          <a:xfrm>
            <a:off x="9021187" y="2229074"/>
            <a:ext cx="401205" cy="401205"/>
          </a:xfrm>
          <a:prstGeom prst="rect">
            <a:avLst/>
          </a:prstGeom>
        </p:spPr>
      </p:pic>
      <p:pic>
        <p:nvPicPr>
          <p:cNvPr id="171" name="Picture 170"/>
          <p:cNvPicPr>
            <a:picLocks noChangeAspect="1"/>
          </p:cNvPicPr>
          <p:nvPr/>
        </p:nvPicPr>
        <p:blipFill>
          <a:blip r:embed="rId9">
            <a:duotone>
              <a:schemeClr val="accent4">
                <a:shade val="45000"/>
                <a:satMod val="135000"/>
              </a:schemeClr>
              <a:prstClr val="white"/>
            </a:duotone>
          </a:blip>
          <a:stretch>
            <a:fillRect/>
          </a:stretch>
        </p:blipFill>
        <p:spPr>
          <a:xfrm>
            <a:off x="9501571" y="2225619"/>
            <a:ext cx="401205" cy="401205"/>
          </a:xfrm>
          <a:prstGeom prst="rect">
            <a:avLst/>
          </a:prstGeom>
        </p:spPr>
      </p:pic>
      <p:pic>
        <p:nvPicPr>
          <p:cNvPr id="173" name="Picture 172"/>
          <p:cNvPicPr>
            <a:picLocks noChangeAspect="1"/>
          </p:cNvPicPr>
          <p:nvPr/>
        </p:nvPicPr>
        <p:blipFill>
          <a:blip r:embed="rId9">
            <a:duotone>
              <a:schemeClr val="accent4">
                <a:shade val="45000"/>
                <a:satMod val="135000"/>
              </a:schemeClr>
              <a:prstClr val="white"/>
            </a:duotone>
          </a:blip>
          <a:stretch>
            <a:fillRect/>
          </a:stretch>
        </p:blipFill>
        <p:spPr>
          <a:xfrm>
            <a:off x="10360720" y="2227678"/>
            <a:ext cx="401205" cy="401205"/>
          </a:xfrm>
          <a:prstGeom prst="rect">
            <a:avLst/>
          </a:prstGeom>
        </p:spPr>
      </p:pic>
      <p:pic>
        <p:nvPicPr>
          <p:cNvPr id="174" name="Picture 173"/>
          <p:cNvPicPr>
            <a:picLocks noChangeAspect="1"/>
          </p:cNvPicPr>
          <p:nvPr/>
        </p:nvPicPr>
        <p:blipFill>
          <a:blip r:embed="rId9">
            <a:duotone>
              <a:schemeClr val="accent4">
                <a:shade val="45000"/>
                <a:satMod val="135000"/>
              </a:schemeClr>
              <a:prstClr val="white"/>
            </a:duotone>
          </a:blip>
          <a:stretch>
            <a:fillRect/>
          </a:stretch>
        </p:blipFill>
        <p:spPr>
          <a:xfrm>
            <a:off x="10867722" y="2227678"/>
            <a:ext cx="401205" cy="401205"/>
          </a:xfrm>
          <a:prstGeom prst="rect">
            <a:avLst/>
          </a:prstGeom>
        </p:spPr>
      </p:pic>
      <p:pic>
        <p:nvPicPr>
          <p:cNvPr id="175" name="Picture 174"/>
          <p:cNvPicPr>
            <a:picLocks noChangeAspect="1"/>
          </p:cNvPicPr>
          <p:nvPr/>
        </p:nvPicPr>
        <p:blipFill>
          <a:blip r:embed="rId9">
            <a:duotone>
              <a:schemeClr val="accent5">
                <a:shade val="45000"/>
                <a:satMod val="135000"/>
              </a:schemeClr>
              <a:prstClr val="white"/>
            </a:duotone>
          </a:blip>
          <a:stretch>
            <a:fillRect/>
          </a:stretch>
        </p:blipFill>
        <p:spPr>
          <a:xfrm>
            <a:off x="9218754" y="1554010"/>
            <a:ext cx="401205" cy="401205"/>
          </a:xfrm>
          <a:prstGeom prst="rect">
            <a:avLst/>
          </a:prstGeom>
        </p:spPr>
      </p:pic>
      <p:pic>
        <p:nvPicPr>
          <p:cNvPr id="176" name="Picture 175"/>
          <p:cNvPicPr>
            <a:picLocks noChangeAspect="1"/>
          </p:cNvPicPr>
          <p:nvPr/>
        </p:nvPicPr>
        <p:blipFill>
          <a:blip r:embed="rId9">
            <a:duotone>
              <a:schemeClr val="accent5">
                <a:shade val="45000"/>
                <a:satMod val="135000"/>
              </a:schemeClr>
              <a:prstClr val="white"/>
            </a:duotone>
          </a:blip>
          <a:stretch>
            <a:fillRect/>
          </a:stretch>
        </p:blipFill>
        <p:spPr>
          <a:xfrm>
            <a:off x="9697355" y="1551100"/>
            <a:ext cx="401205" cy="401205"/>
          </a:xfrm>
          <a:prstGeom prst="rect">
            <a:avLst/>
          </a:prstGeom>
        </p:spPr>
      </p:pic>
      <p:pic>
        <p:nvPicPr>
          <p:cNvPr id="202" name="Picture 201"/>
          <p:cNvPicPr>
            <a:picLocks noChangeAspect="1"/>
          </p:cNvPicPr>
          <p:nvPr/>
        </p:nvPicPr>
        <p:blipFill>
          <a:blip r:embed="rId9">
            <a:duotone>
              <a:schemeClr val="accent5">
                <a:shade val="45000"/>
                <a:satMod val="135000"/>
              </a:schemeClr>
              <a:prstClr val="white"/>
            </a:duotone>
          </a:blip>
          <a:stretch>
            <a:fillRect/>
          </a:stretch>
        </p:blipFill>
        <p:spPr>
          <a:xfrm>
            <a:off x="10197952" y="1560563"/>
            <a:ext cx="401205" cy="401205"/>
          </a:xfrm>
          <a:prstGeom prst="rect">
            <a:avLst/>
          </a:prstGeom>
        </p:spPr>
      </p:pic>
      <p:pic>
        <p:nvPicPr>
          <p:cNvPr id="203" name="Picture 202"/>
          <p:cNvPicPr>
            <a:picLocks noChangeAspect="1"/>
          </p:cNvPicPr>
          <p:nvPr/>
        </p:nvPicPr>
        <p:blipFill>
          <a:blip r:embed="rId9">
            <a:duotone>
              <a:schemeClr val="accent5">
                <a:shade val="45000"/>
                <a:satMod val="135000"/>
              </a:schemeClr>
              <a:prstClr val="white"/>
            </a:duotone>
          </a:blip>
          <a:stretch>
            <a:fillRect/>
          </a:stretch>
        </p:blipFill>
        <p:spPr>
          <a:xfrm>
            <a:off x="10692732" y="1545670"/>
            <a:ext cx="401205" cy="401205"/>
          </a:xfrm>
          <a:prstGeom prst="rect">
            <a:avLst/>
          </a:prstGeom>
        </p:spPr>
      </p:pic>
    </p:spTree>
    <p:extLst>
      <p:ext uri="{BB962C8B-B14F-4D97-AF65-F5344CB8AC3E}">
        <p14:creationId xmlns:p14="http://schemas.microsoft.com/office/powerpoint/2010/main" val="8288565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childTnLst>
                                </p:cTn>
                              </p:par>
                              <p:par>
                                <p:cTn id="79" presetID="32" presetClass="emph" presetSubtype="0" repeatCount="indefinite" fill="hold" nodeType="withEffect">
                                  <p:stCondLst>
                                    <p:cond delay="0"/>
                                  </p:stCondLst>
                                  <p:childTnLst>
                                    <p:animRot by="120000">
                                      <p:cBhvr>
                                        <p:cTn id="80" dur="100" fill="hold">
                                          <p:stCondLst>
                                            <p:cond delay="0"/>
                                          </p:stCondLst>
                                        </p:cTn>
                                        <p:tgtEl>
                                          <p:spTgt spid="3"/>
                                        </p:tgtEl>
                                        <p:attrNameLst>
                                          <p:attrName>r</p:attrName>
                                        </p:attrNameLst>
                                      </p:cBhvr>
                                    </p:animRot>
                                    <p:animRot by="-240000">
                                      <p:cBhvr>
                                        <p:cTn id="81" dur="200" fill="hold">
                                          <p:stCondLst>
                                            <p:cond delay="200"/>
                                          </p:stCondLst>
                                        </p:cTn>
                                        <p:tgtEl>
                                          <p:spTgt spid="3"/>
                                        </p:tgtEl>
                                        <p:attrNameLst>
                                          <p:attrName>r</p:attrName>
                                        </p:attrNameLst>
                                      </p:cBhvr>
                                    </p:animRot>
                                    <p:animRot by="240000">
                                      <p:cBhvr>
                                        <p:cTn id="82" dur="200" fill="hold">
                                          <p:stCondLst>
                                            <p:cond delay="400"/>
                                          </p:stCondLst>
                                        </p:cTn>
                                        <p:tgtEl>
                                          <p:spTgt spid="3"/>
                                        </p:tgtEl>
                                        <p:attrNameLst>
                                          <p:attrName>r</p:attrName>
                                        </p:attrNameLst>
                                      </p:cBhvr>
                                    </p:animRot>
                                    <p:animRot by="-240000">
                                      <p:cBhvr>
                                        <p:cTn id="83" dur="200" fill="hold">
                                          <p:stCondLst>
                                            <p:cond delay="600"/>
                                          </p:stCondLst>
                                        </p:cTn>
                                        <p:tgtEl>
                                          <p:spTgt spid="3"/>
                                        </p:tgtEl>
                                        <p:attrNameLst>
                                          <p:attrName>r</p:attrName>
                                        </p:attrNameLst>
                                      </p:cBhvr>
                                    </p:animRot>
                                    <p:animRot by="120000">
                                      <p:cBhvr>
                                        <p:cTn id="84" dur="200" fill="hold">
                                          <p:stCondLst>
                                            <p:cond delay="800"/>
                                          </p:stCondLst>
                                        </p:cTn>
                                        <p:tgtEl>
                                          <p:spTgt spid="3"/>
                                        </p:tgtEl>
                                        <p:attrNameLst>
                                          <p:attrName>r</p:attrName>
                                        </p:attrNameLst>
                                      </p:cBhvr>
                                    </p:animRot>
                                  </p:childTnLst>
                                </p:cTn>
                              </p:par>
                              <p:par>
                                <p:cTn id="85" presetID="32" presetClass="emph" presetSubtype="0" repeatCount="indefinite" fill="hold" nodeType="withEffect">
                                  <p:stCondLst>
                                    <p:cond delay="0"/>
                                  </p:stCondLst>
                                  <p:childTnLst>
                                    <p:animRot by="120000">
                                      <p:cBhvr>
                                        <p:cTn id="86" dur="100" fill="hold">
                                          <p:stCondLst>
                                            <p:cond delay="0"/>
                                          </p:stCondLst>
                                        </p:cTn>
                                        <p:tgtEl>
                                          <p:spTgt spid="163"/>
                                        </p:tgtEl>
                                        <p:attrNameLst>
                                          <p:attrName>r</p:attrName>
                                        </p:attrNameLst>
                                      </p:cBhvr>
                                    </p:animRot>
                                    <p:animRot by="-240000">
                                      <p:cBhvr>
                                        <p:cTn id="87" dur="200" fill="hold">
                                          <p:stCondLst>
                                            <p:cond delay="200"/>
                                          </p:stCondLst>
                                        </p:cTn>
                                        <p:tgtEl>
                                          <p:spTgt spid="163"/>
                                        </p:tgtEl>
                                        <p:attrNameLst>
                                          <p:attrName>r</p:attrName>
                                        </p:attrNameLst>
                                      </p:cBhvr>
                                    </p:animRot>
                                    <p:animRot by="240000">
                                      <p:cBhvr>
                                        <p:cTn id="88" dur="200" fill="hold">
                                          <p:stCondLst>
                                            <p:cond delay="400"/>
                                          </p:stCondLst>
                                        </p:cTn>
                                        <p:tgtEl>
                                          <p:spTgt spid="163"/>
                                        </p:tgtEl>
                                        <p:attrNameLst>
                                          <p:attrName>r</p:attrName>
                                        </p:attrNameLst>
                                      </p:cBhvr>
                                    </p:animRot>
                                    <p:animRot by="-240000">
                                      <p:cBhvr>
                                        <p:cTn id="89" dur="200" fill="hold">
                                          <p:stCondLst>
                                            <p:cond delay="600"/>
                                          </p:stCondLst>
                                        </p:cTn>
                                        <p:tgtEl>
                                          <p:spTgt spid="163"/>
                                        </p:tgtEl>
                                        <p:attrNameLst>
                                          <p:attrName>r</p:attrName>
                                        </p:attrNameLst>
                                      </p:cBhvr>
                                    </p:animRot>
                                    <p:animRot by="120000">
                                      <p:cBhvr>
                                        <p:cTn id="90" dur="200" fill="hold">
                                          <p:stCondLst>
                                            <p:cond delay="800"/>
                                          </p:stCondLst>
                                        </p:cTn>
                                        <p:tgtEl>
                                          <p:spTgt spid="163"/>
                                        </p:tgtEl>
                                        <p:attrNameLst>
                                          <p:attrName>r</p:attrName>
                                        </p:attrNameLst>
                                      </p:cBhvr>
                                    </p:animRot>
                                  </p:childTnLst>
                                </p:cTn>
                              </p:par>
                              <p:par>
                                <p:cTn id="91" presetID="32" presetClass="emph" presetSubtype="0" repeatCount="indefinite" fill="hold" nodeType="withEffect">
                                  <p:stCondLst>
                                    <p:cond delay="0"/>
                                  </p:stCondLst>
                                  <p:childTnLst>
                                    <p:animRot by="120000">
                                      <p:cBhvr>
                                        <p:cTn id="92" dur="100" fill="hold">
                                          <p:stCondLst>
                                            <p:cond delay="0"/>
                                          </p:stCondLst>
                                        </p:cTn>
                                        <p:tgtEl>
                                          <p:spTgt spid="162"/>
                                        </p:tgtEl>
                                        <p:attrNameLst>
                                          <p:attrName>r</p:attrName>
                                        </p:attrNameLst>
                                      </p:cBhvr>
                                    </p:animRot>
                                    <p:animRot by="-240000">
                                      <p:cBhvr>
                                        <p:cTn id="93" dur="200" fill="hold">
                                          <p:stCondLst>
                                            <p:cond delay="200"/>
                                          </p:stCondLst>
                                        </p:cTn>
                                        <p:tgtEl>
                                          <p:spTgt spid="162"/>
                                        </p:tgtEl>
                                        <p:attrNameLst>
                                          <p:attrName>r</p:attrName>
                                        </p:attrNameLst>
                                      </p:cBhvr>
                                    </p:animRot>
                                    <p:animRot by="240000">
                                      <p:cBhvr>
                                        <p:cTn id="94" dur="200" fill="hold">
                                          <p:stCondLst>
                                            <p:cond delay="400"/>
                                          </p:stCondLst>
                                        </p:cTn>
                                        <p:tgtEl>
                                          <p:spTgt spid="162"/>
                                        </p:tgtEl>
                                        <p:attrNameLst>
                                          <p:attrName>r</p:attrName>
                                        </p:attrNameLst>
                                      </p:cBhvr>
                                    </p:animRot>
                                    <p:animRot by="-240000">
                                      <p:cBhvr>
                                        <p:cTn id="95" dur="200" fill="hold">
                                          <p:stCondLst>
                                            <p:cond delay="600"/>
                                          </p:stCondLst>
                                        </p:cTn>
                                        <p:tgtEl>
                                          <p:spTgt spid="162"/>
                                        </p:tgtEl>
                                        <p:attrNameLst>
                                          <p:attrName>r</p:attrName>
                                        </p:attrNameLst>
                                      </p:cBhvr>
                                    </p:animRot>
                                    <p:animRot by="120000">
                                      <p:cBhvr>
                                        <p:cTn id="96" dur="200" fill="hold">
                                          <p:stCondLst>
                                            <p:cond delay="800"/>
                                          </p:stCondLst>
                                        </p:cTn>
                                        <p:tgtEl>
                                          <p:spTgt spid="162"/>
                                        </p:tgtEl>
                                        <p:attrNameLst>
                                          <p:attrName>r</p:attrName>
                                        </p:attrNameLst>
                                      </p:cBhvr>
                                    </p:animRot>
                                  </p:childTnLst>
                                </p:cTn>
                              </p:par>
                              <p:par>
                                <p:cTn id="97" presetID="32" presetClass="emph" presetSubtype="0" repeatCount="indefinite" fill="hold" nodeType="withEffect">
                                  <p:stCondLst>
                                    <p:cond delay="0"/>
                                  </p:stCondLst>
                                  <p:childTnLst>
                                    <p:animRot by="120000">
                                      <p:cBhvr>
                                        <p:cTn id="98" dur="100" fill="hold">
                                          <p:stCondLst>
                                            <p:cond delay="0"/>
                                          </p:stCondLst>
                                        </p:cTn>
                                        <p:tgtEl>
                                          <p:spTgt spid="165"/>
                                        </p:tgtEl>
                                        <p:attrNameLst>
                                          <p:attrName>r</p:attrName>
                                        </p:attrNameLst>
                                      </p:cBhvr>
                                    </p:animRot>
                                    <p:animRot by="-240000">
                                      <p:cBhvr>
                                        <p:cTn id="99" dur="200" fill="hold">
                                          <p:stCondLst>
                                            <p:cond delay="200"/>
                                          </p:stCondLst>
                                        </p:cTn>
                                        <p:tgtEl>
                                          <p:spTgt spid="165"/>
                                        </p:tgtEl>
                                        <p:attrNameLst>
                                          <p:attrName>r</p:attrName>
                                        </p:attrNameLst>
                                      </p:cBhvr>
                                    </p:animRot>
                                    <p:animRot by="240000">
                                      <p:cBhvr>
                                        <p:cTn id="100" dur="200" fill="hold">
                                          <p:stCondLst>
                                            <p:cond delay="400"/>
                                          </p:stCondLst>
                                        </p:cTn>
                                        <p:tgtEl>
                                          <p:spTgt spid="165"/>
                                        </p:tgtEl>
                                        <p:attrNameLst>
                                          <p:attrName>r</p:attrName>
                                        </p:attrNameLst>
                                      </p:cBhvr>
                                    </p:animRot>
                                    <p:animRot by="-240000">
                                      <p:cBhvr>
                                        <p:cTn id="101" dur="200" fill="hold">
                                          <p:stCondLst>
                                            <p:cond delay="600"/>
                                          </p:stCondLst>
                                        </p:cTn>
                                        <p:tgtEl>
                                          <p:spTgt spid="165"/>
                                        </p:tgtEl>
                                        <p:attrNameLst>
                                          <p:attrName>r</p:attrName>
                                        </p:attrNameLst>
                                      </p:cBhvr>
                                    </p:animRot>
                                    <p:animRot by="120000">
                                      <p:cBhvr>
                                        <p:cTn id="102" dur="200" fill="hold">
                                          <p:stCondLst>
                                            <p:cond delay="800"/>
                                          </p:stCondLst>
                                        </p:cTn>
                                        <p:tgtEl>
                                          <p:spTgt spid="165"/>
                                        </p:tgtEl>
                                        <p:attrNameLst>
                                          <p:attrName>r</p:attrName>
                                        </p:attrNameLst>
                                      </p:cBhvr>
                                    </p:animRot>
                                  </p:childTnLst>
                                </p:cTn>
                              </p:par>
                              <p:par>
                                <p:cTn id="103" presetID="32" presetClass="emph" presetSubtype="0" repeatCount="indefinite" fill="hold" nodeType="withEffect">
                                  <p:stCondLst>
                                    <p:cond delay="0"/>
                                  </p:stCondLst>
                                  <p:childTnLst>
                                    <p:animRot by="120000">
                                      <p:cBhvr>
                                        <p:cTn id="104" dur="100" fill="hold">
                                          <p:stCondLst>
                                            <p:cond delay="0"/>
                                          </p:stCondLst>
                                        </p:cTn>
                                        <p:tgtEl>
                                          <p:spTgt spid="166"/>
                                        </p:tgtEl>
                                        <p:attrNameLst>
                                          <p:attrName>r</p:attrName>
                                        </p:attrNameLst>
                                      </p:cBhvr>
                                    </p:animRot>
                                    <p:animRot by="-240000">
                                      <p:cBhvr>
                                        <p:cTn id="105" dur="200" fill="hold">
                                          <p:stCondLst>
                                            <p:cond delay="200"/>
                                          </p:stCondLst>
                                        </p:cTn>
                                        <p:tgtEl>
                                          <p:spTgt spid="166"/>
                                        </p:tgtEl>
                                        <p:attrNameLst>
                                          <p:attrName>r</p:attrName>
                                        </p:attrNameLst>
                                      </p:cBhvr>
                                    </p:animRot>
                                    <p:animRot by="240000">
                                      <p:cBhvr>
                                        <p:cTn id="106" dur="200" fill="hold">
                                          <p:stCondLst>
                                            <p:cond delay="400"/>
                                          </p:stCondLst>
                                        </p:cTn>
                                        <p:tgtEl>
                                          <p:spTgt spid="166"/>
                                        </p:tgtEl>
                                        <p:attrNameLst>
                                          <p:attrName>r</p:attrName>
                                        </p:attrNameLst>
                                      </p:cBhvr>
                                    </p:animRot>
                                    <p:animRot by="-240000">
                                      <p:cBhvr>
                                        <p:cTn id="107" dur="200" fill="hold">
                                          <p:stCondLst>
                                            <p:cond delay="600"/>
                                          </p:stCondLst>
                                        </p:cTn>
                                        <p:tgtEl>
                                          <p:spTgt spid="166"/>
                                        </p:tgtEl>
                                        <p:attrNameLst>
                                          <p:attrName>r</p:attrName>
                                        </p:attrNameLst>
                                      </p:cBhvr>
                                    </p:animRot>
                                    <p:animRot by="120000">
                                      <p:cBhvr>
                                        <p:cTn id="108" dur="200" fill="hold">
                                          <p:stCondLst>
                                            <p:cond delay="800"/>
                                          </p:stCondLst>
                                        </p:cTn>
                                        <p:tgtEl>
                                          <p:spTgt spid="166"/>
                                        </p:tgtEl>
                                        <p:attrNameLst>
                                          <p:attrName>r</p:attrName>
                                        </p:attrNameLst>
                                      </p:cBhvr>
                                    </p:animRot>
                                  </p:childTnLst>
                                </p:cTn>
                              </p:par>
                              <p:par>
                                <p:cTn id="109" presetID="32" presetClass="emph" presetSubtype="0" repeatCount="indefinite" fill="hold" nodeType="withEffect">
                                  <p:stCondLst>
                                    <p:cond delay="0"/>
                                  </p:stCondLst>
                                  <p:childTnLst>
                                    <p:animRot by="120000">
                                      <p:cBhvr>
                                        <p:cTn id="110" dur="100" fill="hold">
                                          <p:stCondLst>
                                            <p:cond delay="0"/>
                                          </p:stCondLst>
                                        </p:cTn>
                                        <p:tgtEl>
                                          <p:spTgt spid="168"/>
                                        </p:tgtEl>
                                        <p:attrNameLst>
                                          <p:attrName>r</p:attrName>
                                        </p:attrNameLst>
                                      </p:cBhvr>
                                    </p:animRot>
                                    <p:animRot by="-240000">
                                      <p:cBhvr>
                                        <p:cTn id="111" dur="200" fill="hold">
                                          <p:stCondLst>
                                            <p:cond delay="200"/>
                                          </p:stCondLst>
                                        </p:cTn>
                                        <p:tgtEl>
                                          <p:spTgt spid="168"/>
                                        </p:tgtEl>
                                        <p:attrNameLst>
                                          <p:attrName>r</p:attrName>
                                        </p:attrNameLst>
                                      </p:cBhvr>
                                    </p:animRot>
                                    <p:animRot by="240000">
                                      <p:cBhvr>
                                        <p:cTn id="112" dur="200" fill="hold">
                                          <p:stCondLst>
                                            <p:cond delay="400"/>
                                          </p:stCondLst>
                                        </p:cTn>
                                        <p:tgtEl>
                                          <p:spTgt spid="168"/>
                                        </p:tgtEl>
                                        <p:attrNameLst>
                                          <p:attrName>r</p:attrName>
                                        </p:attrNameLst>
                                      </p:cBhvr>
                                    </p:animRot>
                                    <p:animRot by="-240000">
                                      <p:cBhvr>
                                        <p:cTn id="113" dur="200" fill="hold">
                                          <p:stCondLst>
                                            <p:cond delay="600"/>
                                          </p:stCondLst>
                                        </p:cTn>
                                        <p:tgtEl>
                                          <p:spTgt spid="168"/>
                                        </p:tgtEl>
                                        <p:attrNameLst>
                                          <p:attrName>r</p:attrName>
                                        </p:attrNameLst>
                                      </p:cBhvr>
                                    </p:animRot>
                                    <p:animRot by="120000">
                                      <p:cBhvr>
                                        <p:cTn id="114" dur="200" fill="hold">
                                          <p:stCondLst>
                                            <p:cond delay="800"/>
                                          </p:stCondLst>
                                        </p:cTn>
                                        <p:tgtEl>
                                          <p:spTgt spid="168"/>
                                        </p:tgtEl>
                                        <p:attrNameLst>
                                          <p:attrName>r</p:attrName>
                                        </p:attrNameLst>
                                      </p:cBhvr>
                                    </p:animRot>
                                  </p:childTnLst>
                                </p:cTn>
                              </p:par>
                              <p:par>
                                <p:cTn id="115" presetID="32" presetClass="emph" presetSubtype="0" repeatCount="indefinite" fill="hold" nodeType="withEffect">
                                  <p:stCondLst>
                                    <p:cond delay="0"/>
                                  </p:stCondLst>
                                  <p:childTnLst>
                                    <p:animRot by="120000">
                                      <p:cBhvr>
                                        <p:cTn id="116" dur="100" fill="hold">
                                          <p:stCondLst>
                                            <p:cond delay="0"/>
                                          </p:stCondLst>
                                        </p:cTn>
                                        <p:tgtEl>
                                          <p:spTgt spid="169"/>
                                        </p:tgtEl>
                                        <p:attrNameLst>
                                          <p:attrName>r</p:attrName>
                                        </p:attrNameLst>
                                      </p:cBhvr>
                                    </p:animRot>
                                    <p:animRot by="-240000">
                                      <p:cBhvr>
                                        <p:cTn id="117" dur="200" fill="hold">
                                          <p:stCondLst>
                                            <p:cond delay="200"/>
                                          </p:stCondLst>
                                        </p:cTn>
                                        <p:tgtEl>
                                          <p:spTgt spid="169"/>
                                        </p:tgtEl>
                                        <p:attrNameLst>
                                          <p:attrName>r</p:attrName>
                                        </p:attrNameLst>
                                      </p:cBhvr>
                                    </p:animRot>
                                    <p:animRot by="240000">
                                      <p:cBhvr>
                                        <p:cTn id="118" dur="200" fill="hold">
                                          <p:stCondLst>
                                            <p:cond delay="400"/>
                                          </p:stCondLst>
                                        </p:cTn>
                                        <p:tgtEl>
                                          <p:spTgt spid="169"/>
                                        </p:tgtEl>
                                        <p:attrNameLst>
                                          <p:attrName>r</p:attrName>
                                        </p:attrNameLst>
                                      </p:cBhvr>
                                    </p:animRot>
                                    <p:animRot by="-240000">
                                      <p:cBhvr>
                                        <p:cTn id="119" dur="200" fill="hold">
                                          <p:stCondLst>
                                            <p:cond delay="600"/>
                                          </p:stCondLst>
                                        </p:cTn>
                                        <p:tgtEl>
                                          <p:spTgt spid="169"/>
                                        </p:tgtEl>
                                        <p:attrNameLst>
                                          <p:attrName>r</p:attrName>
                                        </p:attrNameLst>
                                      </p:cBhvr>
                                    </p:animRot>
                                    <p:animRot by="120000">
                                      <p:cBhvr>
                                        <p:cTn id="120" dur="200" fill="hold">
                                          <p:stCondLst>
                                            <p:cond delay="800"/>
                                          </p:stCondLst>
                                        </p:cTn>
                                        <p:tgtEl>
                                          <p:spTgt spid="169"/>
                                        </p:tgtEl>
                                        <p:attrNameLst>
                                          <p:attrName>r</p:attrName>
                                        </p:attrNameLst>
                                      </p:cBhvr>
                                    </p:animRot>
                                  </p:childTnLst>
                                </p:cTn>
                              </p:par>
                              <p:par>
                                <p:cTn id="121" presetID="32" presetClass="emph" presetSubtype="0" repeatCount="indefinite" fill="hold" nodeType="withEffect">
                                  <p:stCondLst>
                                    <p:cond delay="0"/>
                                  </p:stCondLst>
                                  <p:childTnLst>
                                    <p:animRot by="120000">
                                      <p:cBhvr>
                                        <p:cTn id="122" dur="100" fill="hold">
                                          <p:stCondLst>
                                            <p:cond delay="0"/>
                                          </p:stCondLst>
                                        </p:cTn>
                                        <p:tgtEl>
                                          <p:spTgt spid="170"/>
                                        </p:tgtEl>
                                        <p:attrNameLst>
                                          <p:attrName>r</p:attrName>
                                        </p:attrNameLst>
                                      </p:cBhvr>
                                    </p:animRot>
                                    <p:animRot by="-240000">
                                      <p:cBhvr>
                                        <p:cTn id="123" dur="200" fill="hold">
                                          <p:stCondLst>
                                            <p:cond delay="200"/>
                                          </p:stCondLst>
                                        </p:cTn>
                                        <p:tgtEl>
                                          <p:spTgt spid="170"/>
                                        </p:tgtEl>
                                        <p:attrNameLst>
                                          <p:attrName>r</p:attrName>
                                        </p:attrNameLst>
                                      </p:cBhvr>
                                    </p:animRot>
                                    <p:animRot by="240000">
                                      <p:cBhvr>
                                        <p:cTn id="124" dur="200" fill="hold">
                                          <p:stCondLst>
                                            <p:cond delay="400"/>
                                          </p:stCondLst>
                                        </p:cTn>
                                        <p:tgtEl>
                                          <p:spTgt spid="170"/>
                                        </p:tgtEl>
                                        <p:attrNameLst>
                                          <p:attrName>r</p:attrName>
                                        </p:attrNameLst>
                                      </p:cBhvr>
                                    </p:animRot>
                                    <p:animRot by="-240000">
                                      <p:cBhvr>
                                        <p:cTn id="125" dur="200" fill="hold">
                                          <p:stCondLst>
                                            <p:cond delay="600"/>
                                          </p:stCondLst>
                                        </p:cTn>
                                        <p:tgtEl>
                                          <p:spTgt spid="170"/>
                                        </p:tgtEl>
                                        <p:attrNameLst>
                                          <p:attrName>r</p:attrName>
                                        </p:attrNameLst>
                                      </p:cBhvr>
                                    </p:animRot>
                                    <p:animRot by="120000">
                                      <p:cBhvr>
                                        <p:cTn id="126" dur="200" fill="hold">
                                          <p:stCondLst>
                                            <p:cond delay="800"/>
                                          </p:stCondLst>
                                        </p:cTn>
                                        <p:tgtEl>
                                          <p:spTgt spid="170"/>
                                        </p:tgtEl>
                                        <p:attrNameLst>
                                          <p:attrName>r</p:attrName>
                                        </p:attrNameLst>
                                      </p:cBhvr>
                                    </p:animRo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1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1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1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1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1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1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1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2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2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2"/>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2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2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2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27"/>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3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3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83"/>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7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3"/>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4"/>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5"/>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20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0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07" grpId="0" animBg="1"/>
      <p:bldP spid="206" grpId="0" animBg="1"/>
      <p:bldP spid="112" grpId="0" animBg="1"/>
      <p:bldP spid="113" grpId="0" animBg="1"/>
      <p:bldP spid="193" grpId="0" animBg="1"/>
      <p:bldP spid="182" grpId="0" animBg="1"/>
      <p:bldP spid="18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Oval 192"/>
          <p:cNvSpPr/>
          <p:nvPr/>
        </p:nvSpPr>
        <p:spPr>
          <a:xfrm>
            <a:off x="4975054"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5" name="Oval 4"/>
          <p:cNvSpPr/>
          <p:nvPr/>
        </p:nvSpPr>
        <p:spPr>
          <a:xfrm>
            <a:off x="6063173" y="1841333"/>
            <a:ext cx="612947" cy="276727"/>
          </a:xfrm>
          <a:prstGeom prst="ellipse">
            <a:avLst/>
          </a:prstGeom>
          <a:solidFill>
            <a:schemeClr val="tx2">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24" name="Oval 223"/>
          <p:cNvSpPr/>
          <p:nvPr/>
        </p:nvSpPr>
        <p:spPr>
          <a:xfrm>
            <a:off x="8966129" y="1938534"/>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07" name="Rectangle 206"/>
          <p:cNvSpPr/>
          <p:nvPr/>
        </p:nvSpPr>
        <p:spPr>
          <a:xfrm>
            <a:off x="8180511" y="4041708"/>
            <a:ext cx="3877733" cy="2302499"/>
          </a:xfrm>
          <a:prstGeom prst="rect">
            <a:avLst/>
          </a:prstGeom>
          <a:solidFill>
            <a:schemeClr val="bg1"/>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Deter threats as they happen </a:t>
            </a:r>
            <a:r>
              <a:rPr lang="en-US" sz="2133" dirty="0">
                <a:solidFill>
                  <a:schemeClr val="dk1"/>
                </a:solidFill>
                <a:latin typeface="Franklin Gothic Book" charset="0"/>
                <a:ea typeface="Franklin Gothic Book" charset="0"/>
                <a:cs typeface="Franklin Gothic Book" charset="0"/>
                <a:sym typeface="Source Sans Pro"/>
              </a:rPr>
              <a:t>r</a:t>
            </a:r>
            <a:r>
              <a:rPr lang="en-US" sz="2133" dirty="0">
                <a:solidFill>
                  <a:schemeClr val="dk1"/>
                </a:solidFill>
                <a:latin typeface="Franklin Gothic Book" charset="0"/>
                <a:ea typeface="Franklin Gothic Book" charset="0"/>
                <a:cs typeface="Franklin Gothic Book" charset="0"/>
                <a:sym typeface="Source Sans Pro"/>
              </a:rPr>
              <a:t>ather than ‘when’ you notice</a:t>
            </a: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spcAft>
                <a:spcPts val="1200"/>
              </a:spcAft>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Grab logging information and make it easy to see the attack vector</a:t>
            </a: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206" name="TextBox 205"/>
          <p:cNvSpPr txBox="1"/>
          <p:nvPr/>
        </p:nvSpPr>
        <p:spPr>
          <a:xfrm>
            <a:off x="8172447" y="3642659"/>
            <a:ext cx="3890608" cy="379656"/>
          </a:xfrm>
          <a:prstGeom prst="rect">
            <a:avLst/>
          </a:prstGeom>
          <a:solidFill>
            <a:schemeClr val="tx2"/>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latin typeface="Franklin Gothic Book" charset="0"/>
                <a:ea typeface="Franklin Gothic Book" charset="0"/>
                <a:cs typeface="Franklin Gothic Book" charset="0"/>
                <a:sym typeface="Source Sans Pro"/>
              </a:rPr>
              <a:t>Automatic Threat Response</a:t>
            </a:r>
            <a:endParaRPr lang="en-US" sz="1867" dirty="0">
              <a:latin typeface="Franklin Gothic Book" charset="0"/>
              <a:ea typeface="Franklin Gothic Book" charset="0"/>
              <a:cs typeface="Franklin Gothic Book" charset="0"/>
              <a:sym typeface="Source Sans Pro"/>
            </a:endParaRPr>
          </a:p>
        </p:txBody>
      </p:sp>
      <p:cxnSp>
        <p:nvCxnSpPr>
          <p:cNvPr id="208" name="Straight Connector 207"/>
          <p:cNvCxnSpPr>
            <a:endCxn id="228" idx="2"/>
          </p:cNvCxnSpPr>
          <p:nvPr/>
        </p:nvCxnSpPr>
        <p:spPr>
          <a:xfrm flipV="1">
            <a:off x="9186596" y="2014365"/>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231" idx="0"/>
            <a:endCxn id="225" idx="2"/>
          </p:cNvCxnSpPr>
          <p:nvPr/>
        </p:nvCxnSpPr>
        <p:spPr>
          <a:xfrm flipV="1">
            <a:off x="9682517" y="2014366"/>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231" idx="0"/>
          </p:cNvCxnSpPr>
          <p:nvPr/>
        </p:nvCxnSpPr>
        <p:spPr>
          <a:xfrm>
            <a:off x="9363975" y="2014366"/>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25" idx="2"/>
            <a:endCxn id="230" idx="0"/>
          </p:cNvCxnSpPr>
          <p:nvPr/>
        </p:nvCxnSpPr>
        <p:spPr>
          <a:xfrm>
            <a:off x="9857864" y="2014366"/>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endCxn id="230" idx="0"/>
          </p:cNvCxnSpPr>
          <p:nvPr/>
        </p:nvCxnSpPr>
        <p:spPr>
          <a:xfrm>
            <a:off x="936397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9857865" y="2014366"/>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232" idx="0"/>
          </p:cNvCxnSpPr>
          <p:nvPr/>
        </p:nvCxnSpPr>
        <p:spPr>
          <a:xfrm flipV="1">
            <a:off x="9181571" y="2014364"/>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9349503" y="2014368"/>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232" idx="0"/>
          </p:cNvCxnSpPr>
          <p:nvPr/>
        </p:nvCxnSpPr>
        <p:spPr>
          <a:xfrm flipV="1">
            <a:off x="9181571" y="2014363"/>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endCxn id="232" idx="0"/>
          </p:cNvCxnSpPr>
          <p:nvPr/>
        </p:nvCxnSpPr>
        <p:spPr>
          <a:xfrm flipH="1">
            <a:off x="9181571" y="2014363"/>
            <a:ext cx="1179151"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231" idx="0"/>
          </p:cNvCxnSpPr>
          <p:nvPr/>
        </p:nvCxnSpPr>
        <p:spPr>
          <a:xfrm flipH="1">
            <a:off x="9682516" y="2014363"/>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endCxn id="231" idx="0"/>
          </p:cNvCxnSpPr>
          <p:nvPr/>
        </p:nvCxnSpPr>
        <p:spPr>
          <a:xfrm flipH="1">
            <a:off x="9682516" y="2014363"/>
            <a:ext cx="678205"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230" idx="0"/>
          </p:cNvCxnSpPr>
          <p:nvPr/>
        </p:nvCxnSpPr>
        <p:spPr>
          <a:xfrm flipH="1">
            <a:off x="10529182" y="2014363"/>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endCxn id="230" idx="0"/>
          </p:cNvCxnSpPr>
          <p:nvPr/>
        </p:nvCxnSpPr>
        <p:spPr>
          <a:xfrm>
            <a:off x="10360722" y="2014362"/>
            <a:ext cx="168460"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0840138" y="2014364"/>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endCxn id="229" idx="0"/>
          </p:cNvCxnSpPr>
          <p:nvPr/>
        </p:nvCxnSpPr>
        <p:spPr>
          <a:xfrm>
            <a:off x="10346248" y="2014362"/>
            <a:ext cx="690933" cy="552613"/>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885101"/>
            <a:ext cx="430883" cy="129264"/>
          </a:xfrm>
          <a:prstGeom prst="rect">
            <a:avLst/>
          </a:prstGeom>
        </p:spPr>
      </p:pic>
      <p:pic>
        <p:nvPicPr>
          <p:cNvPr id="226" name="Picture 2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311" y="1885101"/>
            <a:ext cx="430883" cy="129264"/>
          </a:xfrm>
          <a:prstGeom prst="rect">
            <a:avLst/>
          </a:prstGeom>
        </p:spPr>
      </p:pic>
      <p:pic>
        <p:nvPicPr>
          <p:cNvPr id="227" name="Picture 2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7672" y="1885101"/>
            <a:ext cx="430883" cy="129264"/>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8533" y="1885101"/>
            <a:ext cx="430883" cy="129264"/>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1740" y="2566976"/>
            <a:ext cx="430883" cy="631961"/>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3740" y="2566976"/>
            <a:ext cx="430883" cy="631961"/>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7075" y="2566976"/>
            <a:ext cx="430883" cy="631961"/>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6129" y="2566976"/>
            <a:ext cx="430883" cy="631961"/>
          </a:xfrm>
          <a:prstGeom prst="rect">
            <a:avLst/>
          </a:prstGeom>
        </p:spPr>
      </p:pic>
      <p:sp>
        <p:nvSpPr>
          <p:cNvPr id="142" name="Oval 141"/>
          <p:cNvSpPr/>
          <p:nvPr/>
        </p:nvSpPr>
        <p:spPr>
          <a:xfrm>
            <a:off x="895333" y="1969522"/>
            <a:ext cx="2286495" cy="691745"/>
          </a:xfrm>
          <a:prstGeom prst="ellipse">
            <a:avLst/>
          </a:prstGeom>
          <a:solidFill>
            <a:srgbClr val="B1E3E3">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148" name="TextBox 147"/>
          <p:cNvSpPr txBox="1"/>
          <p:nvPr/>
        </p:nvSpPr>
        <p:spPr>
          <a:xfrm>
            <a:off x="13412500" y="6344207"/>
            <a:ext cx="184731" cy="420564"/>
          </a:xfrm>
          <a:prstGeom prst="rect">
            <a:avLst/>
          </a:prstGeom>
          <a:noFill/>
        </p:spPr>
        <p:txBody>
          <a:bodyPr wrap="none" rtlCol="0">
            <a:spAutoFit/>
          </a:bodyPr>
          <a:lstStyle/>
          <a:p>
            <a:endParaRPr lang="en-US" sz="2133" dirty="0">
              <a:solidFill>
                <a:schemeClr val="tx1">
                  <a:lumMod val="75000"/>
                  <a:lumOff val="25000"/>
                </a:schemeClr>
              </a:solidFill>
              <a:latin typeface="Franklin Gothic Book"/>
              <a:cs typeface="Franklin Gothic Book"/>
            </a:endParaRPr>
          </a:p>
        </p:txBody>
      </p:sp>
      <p:sp>
        <p:nvSpPr>
          <p:cNvPr id="112" name="TextBox 111"/>
          <p:cNvSpPr txBox="1"/>
          <p:nvPr/>
        </p:nvSpPr>
        <p:spPr>
          <a:xfrm>
            <a:off x="4168240" y="3638295"/>
            <a:ext cx="3880920"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Hitless Upgrades</a:t>
            </a:r>
            <a:endParaRPr lang="en-US" sz="1867" dirty="0">
              <a:solidFill>
                <a:srgbClr val="FFFFFF"/>
              </a:solidFill>
              <a:latin typeface="Franklin Gothic Book" charset="0"/>
              <a:ea typeface="Franklin Gothic Book" charset="0"/>
              <a:cs typeface="Franklin Gothic Book" charset="0"/>
              <a:sym typeface="Source Sans Pro"/>
            </a:endParaRPr>
          </a:p>
        </p:txBody>
      </p:sp>
      <p:sp>
        <p:nvSpPr>
          <p:cNvPr id="113" name="Rectangle 112"/>
          <p:cNvSpPr/>
          <p:nvPr/>
        </p:nvSpPr>
        <p:spPr>
          <a:xfrm>
            <a:off x="4171427" y="4041710"/>
            <a:ext cx="3877733" cy="2302497"/>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Bring switches offline automatically without affecting the network</a:t>
            </a:r>
          </a:p>
          <a:p>
            <a:pPr marL="380990" indent="-380990">
              <a:buClr>
                <a:schemeClr val="accent3"/>
              </a:buClr>
              <a:buSzPct val="100000"/>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Check surrounding devices and check route tables to know network state</a:t>
            </a:r>
            <a:endParaRPr lang="en-US" sz="2133" dirty="0">
              <a:solidFill>
                <a:schemeClr val="dk1"/>
              </a:solidFill>
              <a:latin typeface="Franklin Gothic Book" charset="0"/>
              <a:ea typeface="Franklin Gothic Book" charset="0"/>
              <a:cs typeface="Franklin Gothic Book" charset="0"/>
              <a:sym typeface="Source Sans Pro"/>
            </a:endParaRPr>
          </a:p>
        </p:txBody>
      </p:sp>
      <p:cxnSp>
        <p:nvCxnSpPr>
          <p:cNvPr id="114" name="Straight Connector 113"/>
          <p:cNvCxnSpPr>
            <a:endCxn id="197" idx="2"/>
          </p:cNvCxnSpPr>
          <p:nvPr/>
        </p:nvCxnSpPr>
        <p:spPr>
          <a:xfrm flipV="1">
            <a:off x="5195521"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00" idx="0"/>
          </p:cNvCxnSpPr>
          <p:nvPr/>
        </p:nvCxnSpPr>
        <p:spPr>
          <a:xfrm flipV="1">
            <a:off x="5691442"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200" idx="0"/>
          </p:cNvCxnSpPr>
          <p:nvPr/>
        </p:nvCxnSpPr>
        <p:spPr>
          <a:xfrm>
            <a:off x="5372900"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99" idx="0"/>
          </p:cNvCxnSpPr>
          <p:nvPr/>
        </p:nvCxnSpPr>
        <p:spPr>
          <a:xfrm>
            <a:off x="5866790"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99" idx="0"/>
          </p:cNvCxnSpPr>
          <p:nvPr/>
        </p:nvCxnSpPr>
        <p:spPr>
          <a:xfrm>
            <a:off x="5372901"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866790"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201" idx="0"/>
          </p:cNvCxnSpPr>
          <p:nvPr/>
        </p:nvCxnSpPr>
        <p:spPr>
          <a:xfrm flipV="1">
            <a:off x="5190496"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358429"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1" idx="0"/>
          </p:cNvCxnSpPr>
          <p:nvPr/>
        </p:nvCxnSpPr>
        <p:spPr>
          <a:xfrm flipV="1">
            <a:off x="5190497"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201" idx="0"/>
          </p:cNvCxnSpPr>
          <p:nvPr/>
        </p:nvCxnSpPr>
        <p:spPr>
          <a:xfrm flipH="1">
            <a:off x="5190497" y="2046581"/>
            <a:ext cx="1179151"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endCxn id="200" idx="0"/>
          </p:cNvCxnSpPr>
          <p:nvPr/>
        </p:nvCxnSpPr>
        <p:spPr>
          <a:xfrm flipH="1">
            <a:off x="5691442"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a:endCxn id="200" idx="0"/>
          </p:cNvCxnSpPr>
          <p:nvPr/>
        </p:nvCxnSpPr>
        <p:spPr>
          <a:xfrm flipH="1">
            <a:off x="5691442" y="2046581"/>
            <a:ext cx="678205"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endCxn id="199" idx="0"/>
          </p:cNvCxnSpPr>
          <p:nvPr/>
        </p:nvCxnSpPr>
        <p:spPr>
          <a:xfrm flipH="1">
            <a:off x="6538107"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a:endCxn id="199" idx="0"/>
          </p:cNvCxnSpPr>
          <p:nvPr/>
        </p:nvCxnSpPr>
        <p:spPr>
          <a:xfrm>
            <a:off x="6369647" y="2046579"/>
            <a:ext cx="168460"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849063"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a:endCxn id="198" idx="0"/>
          </p:cNvCxnSpPr>
          <p:nvPr/>
        </p:nvCxnSpPr>
        <p:spPr>
          <a:xfrm>
            <a:off x="6355174" y="2046579"/>
            <a:ext cx="690933"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95" name="Picture 1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236" y="1917319"/>
            <a:ext cx="430883" cy="129264"/>
          </a:xfrm>
          <a:prstGeom prst="rect">
            <a:avLst/>
          </a:prstGeom>
        </p:spPr>
      </p:pic>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6597" y="1917319"/>
            <a:ext cx="430883" cy="129264"/>
          </a:xfrm>
          <a:prstGeom prst="rect">
            <a:avLst/>
          </a:prstGeom>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57459" y="1917319"/>
            <a:ext cx="430883" cy="129264"/>
          </a:xfrm>
          <a:prstGeom prst="rect">
            <a:avLst/>
          </a:prstGeom>
        </p:spPr>
      </p:pic>
      <p:pic>
        <p:nvPicPr>
          <p:cNvPr id="198" name="Picture 1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0665" y="2599193"/>
            <a:ext cx="430883" cy="631961"/>
          </a:xfrm>
          <a:prstGeom prst="rect">
            <a:avLst/>
          </a:prstGeom>
        </p:spPr>
      </p:pic>
      <p:pic>
        <p:nvPicPr>
          <p:cNvPr id="199" name="Picture 1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665" y="2599193"/>
            <a:ext cx="430883" cy="63196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6000" y="2599193"/>
            <a:ext cx="430883" cy="631961"/>
          </a:xfrm>
          <a:prstGeom prst="rect">
            <a:avLst/>
          </a:prstGeom>
        </p:spPr>
      </p:pic>
      <p:pic>
        <p:nvPicPr>
          <p:cNvPr id="201" name="Picture 2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5055" y="2599193"/>
            <a:ext cx="430883" cy="631961"/>
          </a:xfrm>
          <a:prstGeom prst="rect">
            <a:avLst/>
          </a:prstGeom>
        </p:spPr>
      </p:pic>
      <p:sp>
        <p:nvSpPr>
          <p:cNvPr id="149" name="Rectangle 148"/>
          <p:cNvSpPr/>
          <p:nvPr/>
        </p:nvSpPr>
        <p:spPr>
          <a:xfrm>
            <a:off x="120179" y="4037591"/>
            <a:ext cx="3877733" cy="2306616"/>
          </a:xfrm>
          <a:prstGeom prst="rect">
            <a:avLst/>
          </a:prstGeom>
          <a:solidFill>
            <a:schemeClr val="bg1"/>
          </a:solidFill>
          <a:ln w="12700" cmpd="sng">
            <a:solidFill>
              <a:srgbClr val="4C4C4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80990" indent="-380990">
              <a:buClr>
                <a:schemeClr val="accent3"/>
              </a:buClr>
              <a:buFont typeface="Noto Symbol"/>
              <a:buChar char="▪"/>
            </a:pPr>
            <a:endParaRPr lang="en-US" sz="2133" dirty="0">
              <a:solidFill>
                <a:schemeClr val="dk1"/>
              </a:solidFill>
              <a:latin typeface="Franklin Gothic Book" charset="0"/>
              <a:ea typeface="Franklin Gothic Book" charset="0"/>
              <a:cs typeface="Franklin Gothic Book" charset="0"/>
              <a:sym typeface="Source Sans Pro"/>
            </a:endParaRPr>
          </a:p>
          <a:p>
            <a:pPr marL="380990" indent="-380990">
              <a:buClr>
                <a:schemeClr val="accent3"/>
              </a:buClr>
              <a:buSzPct val="100000"/>
              <a:buFont typeface="Noto Symbol"/>
              <a:buChar char="▪"/>
            </a:pPr>
            <a:r>
              <a:rPr lang="en-US" sz="2133" dirty="0">
                <a:solidFill>
                  <a:schemeClr val="dk1"/>
                </a:solidFill>
                <a:latin typeface="Franklin Gothic Book" charset="0"/>
                <a:ea typeface="Franklin Gothic Book" charset="0"/>
                <a:cs typeface="Franklin Gothic Book" charset="0"/>
                <a:sym typeface="Source Sans Pro"/>
              </a:rPr>
              <a:t>Bad fan? High Temperature?  Don’t just know when it happens but </a:t>
            </a:r>
            <a:r>
              <a:rPr lang="en-US" sz="2133" b="1" dirty="0">
                <a:solidFill>
                  <a:schemeClr val="dk1"/>
                </a:solidFill>
                <a:latin typeface="Franklin Gothic Book" charset="0"/>
                <a:ea typeface="Franklin Gothic Book" charset="0"/>
                <a:cs typeface="Franklin Gothic Book" charset="0"/>
                <a:sym typeface="Source Sans Pro"/>
              </a:rPr>
              <a:t>automatically</a:t>
            </a:r>
            <a:r>
              <a:rPr lang="en-US" sz="2133" dirty="0">
                <a:solidFill>
                  <a:schemeClr val="dk1"/>
                </a:solidFill>
                <a:latin typeface="Franklin Gothic Book" charset="0"/>
                <a:ea typeface="Franklin Gothic Book" charset="0"/>
                <a:cs typeface="Franklin Gothic Book" charset="0"/>
                <a:sym typeface="Source Sans Pro"/>
              </a:rPr>
              <a:t> respond</a:t>
            </a:r>
            <a:r>
              <a:rPr lang="en-US" sz="2133" dirty="0">
                <a:solidFill>
                  <a:schemeClr val="dk1"/>
                </a:solidFill>
                <a:latin typeface="Franklin Gothic Book" charset="0"/>
                <a:ea typeface="Franklin Gothic Book" charset="0"/>
                <a:cs typeface="Franklin Gothic Book" charset="0"/>
                <a:sym typeface="Source Sans Pro"/>
              </a:rPr>
              <a:t/>
            </a:r>
            <a:br>
              <a:rPr lang="en-US" sz="2133" dirty="0">
                <a:solidFill>
                  <a:schemeClr val="dk1"/>
                </a:solidFill>
                <a:latin typeface="Franklin Gothic Book" charset="0"/>
                <a:ea typeface="Franklin Gothic Book" charset="0"/>
                <a:cs typeface="Franklin Gothic Book" charset="0"/>
                <a:sym typeface="Source Sans Pro"/>
              </a:rPr>
            </a:br>
            <a:endParaRPr lang="en-US" sz="2133" dirty="0">
              <a:solidFill>
                <a:schemeClr val="dk1"/>
              </a:solidFill>
              <a:latin typeface="Franklin Gothic Book" charset="0"/>
              <a:ea typeface="Franklin Gothic Book" charset="0"/>
              <a:cs typeface="Franklin Gothic Book" charset="0"/>
              <a:sym typeface="Source Sans Pro"/>
            </a:endParaRPr>
          </a:p>
        </p:txBody>
      </p:sp>
      <p:sp>
        <p:nvSpPr>
          <p:cNvPr id="150" name="TextBox 149"/>
          <p:cNvSpPr txBox="1"/>
          <p:nvPr/>
        </p:nvSpPr>
        <p:spPr>
          <a:xfrm>
            <a:off x="120179" y="3634176"/>
            <a:ext cx="3877733" cy="379656"/>
          </a:xfrm>
          <a:prstGeom prst="rect">
            <a:avLst/>
          </a:prstGeom>
          <a:solidFill>
            <a:srgbClr val="4C4C4C"/>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a:buSzPct val="25000"/>
            </a:pPr>
            <a:r>
              <a:rPr lang="en-US" sz="1867" dirty="0">
                <a:solidFill>
                  <a:srgbClr val="FFFFFF"/>
                </a:solidFill>
                <a:latin typeface="Franklin Gothic Book" charset="0"/>
                <a:ea typeface="Franklin Gothic Book" charset="0"/>
                <a:cs typeface="Franklin Gothic Book" charset="0"/>
                <a:sym typeface="Source Sans Pro"/>
              </a:rPr>
              <a:t>Reactive Network Changes</a:t>
            </a:r>
            <a:endParaRPr lang="en-US" sz="1867" dirty="0">
              <a:solidFill>
                <a:srgbClr val="FFFFFF"/>
              </a:solidFill>
              <a:latin typeface="Franklin Gothic Book" charset="0"/>
              <a:ea typeface="Franklin Gothic Book" charset="0"/>
              <a:cs typeface="Franklin Gothic Book" charset="0"/>
              <a:sym typeface="Source Sans Pro"/>
            </a:endParaRPr>
          </a:p>
        </p:txBody>
      </p:sp>
      <p:sp>
        <p:nvSpPr>
          <p:cNvPr id="101" name="Footer Placeholder 3"/>
          <p:cNvSpPr>
            <a:spLocks noGrp="1"/>
          </p:cNvSpPr>
          <p:nvPr>
            <p:ph type="ftr" sz="quarter" idx="11"/>
          </p:nvPr>
        </p:nvSpPr>
        <p:spPr/>
        <p:txBody>
          <a:bodyPr/>
          <a:lstStyle/>
          <a:p>
            <a:r>
              <a:rPr lang="en-US" dirty="0" smtClean="0"/>
              <a:t>Cumulus Networks</a:t>
            </a:r>
            <a:endParaRPr lang="en-US" dirty="0"/>
          </a:p>
        </p:txBody>
      </p:sp>
      <p:sp>
        <p:nvSpPr>
          <p:cNvPr id="100" name="Slide Number Placeholder 4"/>
          <p:cNvSpPr>
            <a:spLocks noGrp="1"/>
          </p:cNvSpPr>
          <p:nvPr>
            <p:ph type="sldNum" sz="quarter" idx="12"/>
          </p:nvPr>
        </p:nvSpPr>
        <p:spPr/>
        <p:txBody>
          <a:bodyPr/>
          <a:lstStyle/>
          <a:p>
            <a:fld id="{2066355A-084C-D24E-9AD2-7E4FC41EA627}" type="slidenum">
              <a:rPr lang="en-US" smtClean="0"/>
              <a:t>21</a:t>
            </a:fld>
            <a:endParaRPr lang="en-US"/>
          </a:p>
        </p:txBody>
      </p:sp>
      <p:sp>
        <p:nvSpPr>
          <p:cNvPr id="109" name="Title 1"/>
          <p:cNvSpPr txBox="1">
            <a:spLocks/>
          </p:cNvSpPr>
          <p:nvPr/>
        </p:nvSpPr>
        <p:spPr>
          <a:xfrm>
            <a:off x="319493" y="152021"/>
            <a:ext cx="10733088" cy="614819"/>
          </a:xfrm>
          <a:prstGeom prst="rect">
            <a:avLst/>
          </a:prstGeom>
        </p:spPr>
        <p:txBody>
          <a:bodyPr vert="horz" lIns="0" tIns="0" rIns="0" bIns="0" rtlCol="0" anchor="ctr">
            <a:normAutofit/>
          </a:bodyPr>
          <a:lstStyle>
            <a:lvl1pPr algn="l" defTabSz="457200" rtl="0" eaLnBrk="1" latinLnBrk="0" hangingPunct="1">
              <a:spcBef>
                <a:spcPct val="0"/>
              </a:spcBef>
              <a:buNone/>
              <a:defRPr sz="2000" b="1" i="0" kern="1200" baseline="0">
                <a:solidFill>
                  <a:schemeClr val="accent3"/>
                </a:solidFill>
                <a:latin typeface="+mj-lt"/>
                <a:ea typeface="+mj-ea"/>
                <a:cs typeface="Franklin Gothic Medium"/>
              </a:defRPr>
            </a:lvl1pPr>
          </a:lstStyle>
          <a:p>
            <a:r>
              <a:rPr lang="en-US" sz="2667" dirty="0">
                <a:solidFill>
                  <a:schemeClr val="tx1"/>
                </a:solidFill>
              </a:rPr>
              <a:t>NetDevOps: Automation Use Cases</a:t>
            </a:r>
            <a:endParaRPr lang="en-US" sz="2667" dirty="0">
              <a:solidFill>
                <a:schemeClr val="tx1"/>
              </a:solidFill>
            </a:endParaRPr>
          </a:p>
        </p:txBody>
      </p:sp>
      <p:cxnSp>
        <p:nvCxnSpPr>
          <p:cNvPr id="121" name="Straight Connector 120"/>
          <p:cNvCxnSpPr/>
          <p:nvPr/>
        </p:nvCxnSpPr>
        <p:spPr>
          <a:xfrm flipV="1">
            <a:off x="1115800" y="2046583"/>
            <a:ext cx="177379"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611721" y="2046584"/>
            <a:ext cx="175348"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293179" y="2046584"/>
            <a:ext cx="318541"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1787068" y="2046584"/>
            <a:ext cx="67131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129317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787069" y="2046584"/>
            <a:ext cx="1165207"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110775" y="2046581"/>
            <a:ext cx="676293" cy="55261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1278707" y="2046585"/>
            <a:ext cx="1680263" cy="552609"/>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110775" y="2046581"/>
            <a:ext cx="1673039"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1110775" y="2046581"/>
            <a:ext cx="1179151"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1611720" y="2046581"/>
            <a:ext cx="1172093"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1611720" y="2046581"/>
            <a:ext cx="678205" cy="552612"/>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2458386" y="2046581"/>
            <a:ext cx="325428" cy="552612"/>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2289926" y="2046579"/>
            <a:ext cx="168460"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769342" y="2046581"/>
            <a:ext cx="197044" cy="552608"/>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275452" y="2046579"/>
            <a:ext cx="690933" cy="552613"/>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1627" y="1917319"/>
            <a:ext cx="430883" cy="129264"/>
          </a:xfrm>
          <a:prstGeom prst="rect">
            <a:avLst/>
          </a:prstGeom>
        </p:spPr>
      </p:pic>
      <p:pic>
        <p:nvPicPr>
          <p:cNvPr id="144" name="Picture 1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5515" y="1917319"/>
            <a:ext cx="430883" cy="129264"/>
          </a:xfrm>
          <a:prstGeom prst="rect">
            <a:avLst/>
          </a:prstGeom>
        </p:spPr>
      </p:pic>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6876" y="1917319"/>
            <a:ext cx="430883" cy="129264"/>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737" y="1917319"/>
            <a:ext cx="430883" cy="129264"/>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0944" y="2599193"/>
            <a:ext cx="430883" cy="631961"/>
          </a:xfrm>
          <a:prstGeom prst="rect">
            <a:avLst/>
          </a:prstGeom>
        </p:spPr>
      </p:pic>
      <p:pic>
        <p:nvPicPr>
          <p:cNvPr id="151" name="Picture 1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2944" y="2599193"/>
            <a:ext cx="430883" cy="631961"/>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6279" y="2599193"/>
            <a:ext cx="430883" cy="631961"/>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333" y="2599193"/>
            <a:ext cx="430883" cy="631961"/>
          </a:xfrm>
          <a:prstGeom prst="rect">
            <a:avLst/>
          </a:prstGeom>
        </p:spPr>
      </p:pic>
      <p:pic>
        <p:nvPicPr>
          <p:cNvPr id="159" name="Shape 336"/>
          <p:cNvPicPr preferRelativeResize="0"/>
          <p:nvPr/>
        </p:nvPicPr>
        <p:blipFill>
          <a:blip r:embed="rId5">
            <a:alphaModFix/>
          </a:blip>
          <a:stretch>
            <a:fillRect/>
          </a:stretch>
        </p:blipFill>
        <p:spPr>
          <a:xfrm>
            <a:off x="3796357" y="1334515"/>
            <a:ext cx="790963" cy="254181"/>
          </a:xfrm>
          <a:prstGeom prst="rect">
            <a:avLst/>
          </a:prstGeom>
          <a:noFill/>
          <a:ln>
            <a:noFill/>
          </a:ln>
        </p:spPr>
      </p:pic>
      <p:pic>
        <p:nvPicPr>
          <p:cNvPr id="172" name="Shape 340"/>
          <p:cNvPicPr preferRelativeResize="0"/>
          <p:nvPr/>
        </p:nvPicPr>
        <p:blipFill>
          <a:blip r:embed="rId6">
            <a:alphaModFix/>
          </a:blip>
          <a:stretch>
            <a:fillRect/>
          </a:stretch>
        </p:blipFill>
        <p:spPr>
          <a:xfrm>
            <a:off x="4055655" y="1051869"/>
            <a:ext cx="272367" cy="244224"/>
          </a:xfrm>
          <a:prstGeom prst="rect">
            <a:avLst/>
          </a:prstGeom>
          <a:noFill/>
          <a:ln>
            <a:noFill/>
          </a:ln>
        </p:spPr>
      </p:pic>
      <p:sp>
        <p:nvSpPr>
          <p:cNvPr id="181" name="Shape 341"/>
          <p:cNvSpPr/>
          <p:nvPr/>
        </p:nvSpPr>
        <p:spPr>
          <a:xfrm>
            <a:off x="3043292" y="2129767"/>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2" name="Shape 341"/>
          <p:cNvSpPr/>
          <p:nvPr/>
        </p:nvSpPr>
        <p:spPr>
          <a:xfrm>
            <a:off x="7234461" y="2105819"/>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a:t>OBM</a:t>
            </a:r>
          </a:p>
        </p:txBody>
      </p:sp>
      <p:sp>
        <p:nvSpPr>
          <p:cNvPr id="183" name="Shape 341"/>
          <p:cNvSpPr/>
          <p:nvPr/>
        </p:nvSpPr>
        <p:spPr>
          <a:xfrm>
            <a:off x="11075076" y="2101813"/>
            <a:ext cx="912528" cy="365184"/>
          </a:xfrm>
          <a:prstGeom prst="cloud">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r>
              <a:rPr lang="en-US" sz="1200" dirty="0"/>
              <a:t>OBM</a:t>
            </a:r>
          </a:p>
        </p:txBody>
      </p:sp>
      <p:cxnSp>
        <p:nvCxnSpPr>
          <p:cNvPr id="6" name="Elbow Connector 5"/>
          <p:cNvCxnSpPr>
            <a:stCxn id="181" idx="3"/>
            <a:endCxn id="159" idx="1"/>
          </p:cNvCxnSpPr>
          <p:nvPr/>
        </p:nvCxnSpPr>
        <p:spPr>
          <a:xfrm rot="5400000" flipH="1" flipV="1">
            <a:off x="3303437" y="1657728"/>
            <a:ext cx="689041" cy="296801"/>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61" name="Picture 1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3151" y="1914073"/>
            <a:ext cx="430883" cy="129264"/>
          </a:xfrm>
          <a:prstGeom prst="rect">
            <a:avLst/>
          </a:prstGeom>
        </p:spPr>
      </p:pic>
      <p:sp>
        <p:nvSpPr>
          <p:cNvPr id="184" name="Oval 183"/>
          <p:cNvSpPr/>
          <p:nvPr/>
        </p:nvSpPr>
        <p:spPr>
          <a:xfrm>
            <a:off x="1966467" y="1847305"/>
            <a:ext cx="612947" cy="276727"/>
          </a:xfrm>
          <a:prstGeom prst="ellipse">
            <a:avLst/>
          </a:prstGeom>
          <a:solidFill>
            <a:schemeClr val="tx2">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85" name="Shape 336"/>
          <p:cNvPicPr preferRelativeResize="0"/>
          <p:nvPr/>
        </p:nvPicPr>
        <p:blipFill>
          <a:blip r:embed="rId5">
            <a:alphaModFix/>
          </a:blip>
          <a:stretch>
            <a:fillRect/>
          </a:stretch>
        </p:blipFill>
        <p:spPr>
          <a:xfrm>
            <a:off x="8981196" y="1261380"/>
            <a:ext cx="430883" cy="110128"/>
          </a:xfrm>
          <a:prstGeom prst="rect">
            <a:avLst/>
          </a:prstGeom>
          <a:noFill/>
          <a:ln>
            <a:noFill/>
          </a:ln>
        </p:spPr>
      </p:pic>
      <p:pic>
        <p:nvPicPr>
          <p:cNvPr id="186" name="Shape 336"/>
          <p:cNvPicPr preferRelativeResize="0"/>
          <p:nvPr/>
        </p:nvPicPr>
        <p:blipFill>
          <a:blip r:embed="rId5">
            <a:alphaModFix/>
          </a:blip>
          <a:stretch>
            <a:fillRect/>
          </a:stretch>
        </p:blipFill>
        <p:spPr>
          <a:xfrm>
            <a:off x="10934475" y="1555924"/>
            <a:ext cx="430883" cy="110128"/>
          </a:xfrm>
          <a:prstGeom prst="rect">
            <a:avLst/>
          </a:prstGeom>
          <a:noFill/>
          <a:ln>
            <a:noFill/>
          </a:ln>
        </p:spPr>
      </p:pic>
      <p:sp>
        <p:nvSpPr>
          <p:cNvPr id="7" name="Cloud 6"/>
          <p:cNvSpPr/>
          <p:nvPr/>
        </p:nvSpPr>
        <p:spPr>
          <a:xfrm>
            <a:off x="10119378" y="934080"/>
            <a:ext cx="935220" cy="396753"/>
          </a:xfrm>
          <a:prstGeom prst="cloud">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pic>
        <p:nvPicPr>
          <p:cNvPr id="189" name="Picture 1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2423" y="1495816"/>
            <a:ext cx="430883" cy="129264"/>
          </a:xfrm>
          <a:prstGeom prst="rect">
            <a:avLst/>
          </a:prstGeom>
        </p:spPr>
      </p:pic>
      <p:pic>
        <p:nvPicPr>
          <p:cNvPr id="190" name="Picture 1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7944" y="1493023"/>
            <a:ext cx="430883" cy="129264"/>
          </a:xfrm>
          <a:prstGeom prst="rect">
            <a:avLst/>
          </a:prstGeom>
        </p:spPr>
      </p:pic>
      <p:cxnSp>
        <p:nvCxnSpPr>
          <p:cNvPr id="194" name="Straight Connector 193"/>
          <p:cNvCxnSpPr>
            <a:stCxn id="228" idx="0"/>
            <a:endCxn id="189" idx="2"/>
          </p:cNvCxnSpPr>
          <p:nvPr/>
        </p:nvCxnSpPr>
        <p:spPr>
          <a:xfrm flipV="1">
            <a:off x="9363976" y="1625080"/>
            <a:ext cx="493889"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228" idx="0"/>
            <a:endCxn id="190" idx="2"/>
          </p:cNvCxnSpPr>
          <p:nvPr/>
        </p:nvCxnSpPr>
        <p:spPr>
          <a:xfrm flipV="1">
            <a:off x="9363975" y="1622287"/>
            <a:ext cx="1069411"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stCxn id="225" idx="0"/>
            <a:endCxn id="190" idx="2"/>
          </p:cNvCxnSpPr>
          <p:nvPr/>
        </p:nvCxnSpPr>
        <p:spPr>
          <a:xfrm flipV="1">
            <a:off x="9857865" y="1622287"/>
            <a:ext cx="575521"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226" idx="0"/>
            <a:endCxn id="190" idx="2"/>
          </p:cNvCxnSpPr>
          <p:nvPr/>
        </p:nvCxnSpPr>
        <p:spPr>
          <a:xfrm flipV="1">
            <a:off x="10351753" y="1622287"/>
            <a:ext cx="81633"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25" idx="0"/>
            <a:endCxn id="189" idx="2"/>
          </p:cNvCxnSpPr>
          <p:nvPr/>
        </p:nvCxnSpPr>
        <p:spPr>
          <a:xfrm flipV="1">
            <a:off x="9857864" y="1625080"/>
            <a:ext cx="0"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27" idx="0"/>
            <a:endCxn id="190" idx="2"/>
          </p:cNvCxnSpPr>
          <p:nvPr/>
        </p:nvCxnSpPr>
        <p:spPr>
          <a:xfrm flipH="1" flipV="1">
            <a:off x="10433385" y="1622287"/>
            <a:ext cx="419728" cy="262815"/>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27" idx="0"/>
            <a:endCxn id="189" idx="2"/>
          </p:cNvCxnSpPr>
          <p:nvPr/>
        </p:nvCxnSpPr>
        <p:spPr>
          <a:xfrm flipH="1" flipV="1">
            <a:off x="9857865" y="1625080"/>
            <a:ext cx="995249"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26" idx="0"/>
            <a:endCxn id="189" idx="2"/>
          </p:cNvCxnSpPr>
          <p:nvPr/>
        </p:nvCxnSpPr>
        <p:spPr>
          <a:xfrm flipH="1" flipV="1">
            <a:off x="9857864" y="1625080"/>
            <a:ext cx="493888" cy="26002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10277767" y="1393425"/>
            <a:ext cx="311239" cy="272579"/>
          </a:xfrm>
          <a:prstGeom prst="roundRect">
            <a:avLst/>
          </a:prstGeom>
          <a:solidFill>
            <a:schemeClr val="tx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8" name="7-Point Star 7"/>
          <p:cNvSpPr/>
          <p:nvPr/>
        </p:nvSpPr>
        <p:spPr>
          <a:xfrm>
            <a:off x="10313740" y="1408897"/>
            <a:ext cx="230133" cy="241636"/>
          </a:xfrm>
          <a:prstGeom prst="star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8" name="Rounded Rectangle 237"/>
          <p:cNvSpPr/>
          <p:nvPr/>
        </p:nvSpPr>
        <p:spPr>
          <a:xfrm>
            <a:off x="9705569" y="1391093"/>
            <a:ext cx="311239" cy="272579"/>
          </a:xfrm>
          <a:prstGeom prst="roundRect">
            <a:avLst/>
          </a:prstGeom>
          <a:solidFill>
            <a:schemeClr val="tx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239" name="7-Point Star 238"/>
          <p:cNvSpPr/>
          <p:nvPr/>
        </p:nvSpPr>
        <p:spPr>
          <a:xfrm>
            <a:off x="9741542" y="1406565"/>
            <a:ext cx="230133" cy="241636"/>
          </a:xfrm>
          <a:prstGeom prst="star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cxnSp>
        <p:nvCxnSpPr>
          <p:cNvPr id="29" name="Curved Connector 28"/>
          <p:cNvCxnSpPr>
            <a:stCxn id="185" idx="0"/>
            <a:endCxn id="27" idx="0"/>
          </p:cNvCxnSpPr>
          <p:nvPr/>
        </p:nvCxnSpPr>
        <p:spPr>
          <a:xfrm rot="16200000" flipH="1">
            <a:off x="9748990" y="709028"/>
            <a:ext cx="132045" cy="1236749"/>
          </a:xfrm>
          <a:prstGeom prst="curvedConnector3">
            <a:avLst>
              <a:gd name="adj1" fmla="val -230830"/>
            </a:avLst>
          </a:prstGeom>
          <a:ln w="1587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Curved Connector 239"/>
          <p:cNvCxnSpPr>
            <a:stCxn id="186" idx="0"/>
            <a:endCxn id="238" idx="0"/>
          </p:cNvCxnSpPr>
          <p:nvPr/>
        </p:nvCxnSpPr>
        <p:spPr>
          <a:xfrm rot="16200000" flipV="1">
            <a:off x="10423138" y="829145"/>
            <a:ext cx="164831" cy="1288728"/>
          </a:xfrm>
          <a:prstGeom prst="curvedConnector3">
            <a:avLst>
              <a:gd name="adj1" fmla="val 284917"/>
            </a:avLst>
          </a:prstGeom>
          <a:ln w="1587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1" name="Picture 240"/>
          <p:cNvPicPr>
            <a:picLocks noChangeAspect="1"/>
          </p:cNvPicPr>
          <p:nvPr/>
        </p:nvPicPr>
        <p:blipFill>
          <a:blip r:embed="rId7">
            <a:duotone>
              <a:schemeClr val="accent5">
                <a:shade val="45000"/>
                <a:satMod val="135000"/>
              </a:schemeClr>
              <a:prstClr val="white"/>
            </a:duotone>
          </a:blip>
          <a:stretch>
            <a:fillRect/>
          </a:stretch>
        </p:blipFill>
        <p:spPr>
          <a:xfrm>
            <a:off x="2108686" y="1801963"/>
            <a:ext cx="300636" cy="300636"/>
          </a:xfrm>
          <a:prstGeom prst="rect">
            <a:avLst/>
          </a:prstGeom>
        </p:spPr>
      </p:pic>
      <p:pic>
        <p:nvPicPr>
          <p:cNvPr id="244" name="Picture 243"/>
          <p:cNvPicPr>
            <a:picLocks noChangeAspect="1"/>
          </p:cNvPicPr>
          <p:nvPr/>
        </p:nvPicPr>
        <p:blipFill>
          <a:blip r:embed="rId8">
            <a:duotone>
              <a:prstClr val="black"/>
              <a:schemeClr val="accent6">
                <a:tint val="45000"/>
                <a:satMod val="400000"/>
              </a:schemeClr>
            </a:duotone>
          </a:blip>
          <a:stretch>
            <a:fillRect/>
          </a:stretch>
        </p:blipFill>
        <p:spPr>
          <a:xfrm>
            <a:off x="6129208" y="1499355"/>
            <a:ext cx="430741" cy="430741"/>
          </a:xfrm>
          <a:prstGeom prst="rect">
            <a:avLst/>
          </a:prstGeom>
        </p:spPr>
      </p:pic>
      <p:cxnSp>
        <p:nvCxnSpPr>
          <p:cNvPr id="245" name="Elbow Connector 244"/>
          <p:cNvCxnSpPr>
            <a:stCxn id="182" idx="3"/>
            <a:endCxn id="159" idx="3"/>
          </p:cNvCxnSpPr>
          <p:nvPr/>
        </p:nvCxnSpPr>
        <p:spPr>
          <a:xfrm rot="16200000" flipV="1">
            <a:off x="5806476" y="242450"/>
            <a:ext cx="665093" cy="3103405"/>
          </a:xfrm>
          <a:prstGeom prst="bentConnector2">
            <a:avLst/>
          </a:prstGeom>
          <a:ln w="1587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3294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2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3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8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0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3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3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3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3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3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3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5" grpId="0" animBg="1"/>
      <p:bldP spid="224" grpId="0" animBg="1"/>
      <p:bldP spid="207" grpId="0" animBg="1"/>
      <p:bldP spid="206" grpId="0" animBg="1"/>
      <p:bldP spid="112" grpId="0" animBg="1"/>
      <p:bldP spid="113" grpId="0" animBg="1"/>
      <p:bldP spid="182" grpId="0" animBg="1"/>
      <p:bldP spid="183" grpId="0" animBg="1"/>
      <p:bldP spid="7" grpId="0" animBg="1"/>
      <p:bldP spid="27" grpId="0" animBg="1"/>
      <p:bldP spid="8" grpId="0" animBg="1"/>
      <p:bldP spid="238" grpId="0" animBg="1"/>
      <p:bldP spid="2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1"/>
            <a:ext cx="10515600" cy="1325563"/>
          </a:xfrm>
        </p:spPr>
        <p:txBody>
          <a:bodyPr>
            <a:normAutofit/>
          </a:bodyPr>
          <a:lstStyle/>
          <a:p>
            <a:pPr algn="ctr"/>
            <a:r>
              <a:rPr lang="en-US" sz="4000" dirty="0" smtClean="0"/>
              <a:t>Provisioning Playbooks</a:t>
            </a:r>
            <a:endParaRPr lang="en-US" sz="4000" dirty="0"/>
          </a:p>
        </p:txBody>
      </p:sp>
      <p:graphicFrame>
        <p:nvGraphicFramePr>
          <p:cNvPr id="6" name="Object 5"/>
          <p:cNvGraphicFramePr>
            <a:graphicFrameLocks noChangeAspect="1"/>
          </p:cNvGraphicFramePr>
          <p:nvPr>
            <p:extLst>
              <p:ext uri="{D42A27DB-BD31-4B8C-83A1-F6EECF244321}">
                <p14:modId xmlns:p14="http://schemas.microsoft.com/office/powerpoint/2010/main" val="1053681011"/>
              </p:ext>
            </p:extLst>
          </p:nvPr>
        </p:nvGraphicFramePr>
        <p:xfrm>
          <a:off x="289559" y="1737519"/>
          <a:ext cx="2227263" cy="3879510"/>
        </p:xfrm>
        <a:graphic>
          <a:graphicData uri="http://schemas.openxmlformats.org/presentationml/2006/ole">
            <mc:AlternateContent xmlns:mc="http://schemas.openxmlformats.org/markup-compatibility/2006">
              <mc:Choice xmlns:v="urn:schemas-microsoft-com:vml" Requires="v">
                <p:oleObj spid="_x0000_s2097" name="Document" r:id="rId3" imgW="2273300" imgH="3429000" progId="Word.Document.12">
                  <p:embed/>
                </p:oleObj>
              </mc:Choice>
              <mc:Fallback>
                <p:oleObj name="Document" r:id="rId3" imgW="2273300" imgH="3429000" progId="Word.Document.12">
                  <p:embed/>
                  <p:pic>
                    <p:nvPicPr>
                      <p:cNvPr id="0" name=""/>
                      <p:cNvPicPr/>
                      <p:nvPr/>
                    </p:nvPicPr>
                    <p:blipFill>
                      <a:blip r:embed="rId4"/>
                      <a:stretch>
                        <a:fillRect/>
                      </a:stretch>
                    </p:blipFill>
                    <p:spPr>
                      <a:xfrm>
                        <a:off x="289559" y="1737519"/>
                        <a:ext cx="2227263" cy="3879510"/>
                      </a:xfrm>
                      <a:prstGeom prst="rect">
                        <a:avLst/>
                      </a:prstGeom>
                      <a:solidFill>
                        <a:schemeClr val="bg1">
                          <a:lumMod val="85000"/>
                        </a:schemeClr>
                      </a:solidFill>
                      <a:ln>
                        <a:solidFill>
                          <a:schemeClr val="tx1"/>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13560250"/>
              </p:ext>
            </p:extLst>
          </p:nvPr>
        </p:nvGraphicFramePr>
        <p:xfrm>
          <a:off x="3613191" y="1737519"/>
          <a:ext cx="3211512" cy="4586288"/>
        </p:xfrm>
        <a:graphic>
          <a:graphicData uri="http://schemas.openxmlformats.org/presentationml/2006/ole">
            <mc:AlternateContent xmlns:mc="http://schemas.openxmlformats.org/markup-compatibility/2006">
              <mc:Choice xmlns:v="urn:schemas-microsoft-com:vml" Requires="v">
                <p:oleObj spid="_x0000_s2098" name="Document" r:id="rId5" imgW="4419600" imgH="6299200" progId="Word.Document.12">
                  <p:embed/>
                </p:oleObj>
              </mc:Choice>
              <mc:Fallback>
                <p:oleObj name="Document" r:id="rId5" imgW="4419600" imgH="6299200" progId="Word.Document.12">
                  <p:embed/>
                  <p:pic>
                    <p:nvPicPr>
                      <p:cNvPr id="0" name=""/>
                      <p:cNvPicPr/>
                      <p:nvPr/>
                    </p:nvPicPr>
                    <p:blipFill>
                      <a:blip r:embed="rId6"/>
                      <a:stretch>
                        <a:fillRect/>
                      </a:stretch>
                    </p:blipFill>
                    <p:spPr>
                      <a:xfrm>
                        <a:off x="3613191" y="1737519"/>
                        <a:ext cx="3211512" cy="4586288"/>
                      </a:xfrm>
                      <a:prstGeom prst="rect">
                        <a:avLst/>
                      </a:prstGeom>
                      <a:solidFill>
                        <a:schemeClr val="accent6">
                          <a:lumMod val="60000"/>
                          <a:lumOff val="40000"/>
                        </a:schemeClr>
                      </a:solidFill>
                      <a:ln>
                        <a:solidFill>
                          <a:schemeClr val="tx1"/>
                        </a:solid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42495370"/>
              </p:ext>
            </p:extLst>
          </p:nvPr>
        </p:nvGraphicFramePr>
        <p:xfrm>
          <a:off x="7921073" y="1730510"/>
          <a:ext cx="3432727" cy="4579279"/>
        </p:xfrm>
        <a:graphic>
          <a:graphicData uri="http://schemas.openxmlformats.org/presentationml/2006/ole">
            <mc:AlternateContent xmlns:mc="http://schemas.openxmlformats.org/markup-compatibility/2006">
              <mc:Choice xmlns:v="urn:schemas-microsoft-com:vml" Requires="v">
                <p:oleObj spid="_x0000_s2099" name="Document" r:id="rId7" imgW="3657600" imgH="5397500" progId="Word.Document.12">
                  <p:embed/>
                </p:oleObj>
              </mc:Choice>
              <mc:Fallback>
                <p:oleObj name="Document" r:id="rId7" imgW="3657600" imgH="5397500" progId="Word.Document.12">
                  <p:embed/>
                  <p:pic>
                    <p:nvPicPr>
                      <p:cNvPr id="0" name=""/>
                      <p:cNvPicPr/>
                      <p:nvPr/>
                    </p:nvPicPr>
                    <p:blipFill>
                      <a:blip r:embed="rId8"/>
                      <a:stretch>
                        <a:fillRect/>
                      </a:stretch>
                    </p:blipFill>
                    <p:spPr>
                      <a:xfrm>
                        <a:off x="7921073" y="1730510"/>
                        <a:ext cx="3432727" cy="4579279"/>
                      </a:xfrm>
                      <a:prstGeom prst="rect">
                        <a:avLst/>
                      </a:prstGeom>
                      <a:solidFill>
                        <a:schemeClr val="accent1">
                          <a:lumMod val="60000"/>
                          <a:lumOff val="4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1875998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110981"/>
          </a:xfrm>
        </p:spPr>
        <p:txBody>
          <a:bodyPr>
            <a:normAutofit/>
          </a:bodyPr>
          <a:lstStyle/>
          <a:p>
            <a:pPr algn="ctr"/>
            <a:r>
              <a:rPr lang="en-US" sz="4000" dirty="0" smtClean="0"/>
              <a:t>Project Tree                                  Troubleshooting</a:t>
            </a:r>
            <a:endParaRPr lang="en-US" sz="4000" dirty="0"/>
          </a:p>
        </p:txBody>
      </p:sp>
      <p:graphicFrame>
        <p:nvGraphicFramePr>
          <p:cNvPr id="8" name="Object 7"/>
          <p:cNvGraphicFramePr>
            <a:graphicFrameLocks noChangeAspect="1"/>
          </p:cNvGraphicFramePr>
          <p:nvPr>
            <p:extLst>
              <p:ext uri="{D42A27DB-BD31-4B8C-83A1-F6EECF244321}">
                <p14:modId xmlns:p14="http://schemas.microsoft.com/office/powerpoint/2010/main" val="1257613479"/>
              </p:ext>
            </p:extLst>
          </p:nvPr>
        </p:nvGraphicFramePr>
        <p:xfrm>
          <a:off x="7010663" y="839736"/>
          <a:ext cx="4572000" cy="5913438"/>
        </p:xfrm>
        <a:graphic>
          <a:graphicData uri="http://schemas.openxmlformats.org/presentationml/2006/ole">
            <mc:AlternateContent xmlns:mc="http://schemas.openxmlformats.org/markup-compatibility/2006">
              <mc:Choice xmlns:v="urn:schemas-microsoft-com:vml" Requires="v">
                <p:oleObj spid="_x0000_s1049" name="Document" r:id="rId3" imgW="4572000" imgH="5422900" progId="Word.Document.12">
                  <p:embed/>
                </p:oleObj>
              </mc:Choice>
              <mc:Fallback>
                <p:oleObj name="Document" r:id="rId3" imgW="4572000" imgH="5422900" progId="Word.Document.12">
                  <p:embed/>
                  <p:pic>
                    <p:nvPicPr>
                      <p:cNvPr id="0" name=""/>
                      <p:cNvPicPr/>
                      <p:nvPr/>
                    </p:nvPicPr>
                    <p:blipFill>
                      <a:blip r:embed="rId4"/>
                      <a:stretch>
                        <a:fillRect/>
                      </a:stretch>
                    </p:blipFill>
                    <p:spPr>
                      <a:xfrm>
                        <a:off x="7010663" y="839736"/>
                        <a:ext cx="4572000" cy="5913438"/>
                      </a:xfrm>
                      <a:prstGeom prst="rect">
                        <a:avLst/>
                      </a:prstGeom>
                      <a:solidFill>
                        <a:schemeClr val="accent6">
                          <a:lumMod val="40000"/>
                          <a:lumOff val="60000"/>
                        </a:schemeClr>
                      </a:solidFill>
                      <a:ln>
                        <a:solidFill>
                          <a:schemeClr val="tx1"/>
                        </a:solid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85449626"/>
              </p:ext>
            </p:extLst>
          </p:nvPr>
        </p:nvGraphicFramePr>
        <p:xfrm>
          <a:off x="559163" y="1001986"/>
          <a:ext cx="3786188" cy="5726112"/>
        </p:xfrm>
        <a:graphic>
          <a:graphicData uri="http://schemas.openxmlformats.org/presentationml/2006/ole">
            <mc:AlternateContent xmlns:mc="http://schemas.openxmlformats.org/markup-compatibility/2006">
              <mc:Choice xmlns:v="urn:schemas-microsoft-com:vml" Requires="v">
                <p:oleObj spid="_x0000_s1050" name="Document" r:id="rId5" imgW="5715000" imgH="8648700" progId="Word.Document.12">
                  <p:embed/>
                </p:oleObj>
              </mc:Choice>
              <mc:Fallback>
                <p:oleObj name="Document" r:id="rId5" imgW="5715000" imgH="8648700" progId="Word.Document.12">
                  <p:embed/>
                  <p:pic>
                    <p:nvPicPr>
                      <p:cNvPr id="0" name=""/>
                      <p:cNvPicPr/>
                      <p:nvPr/>
                    </p:nvPicPr>
                    <p:blipFill>
                      <a:blip r:embed="rId6"/>
                      <a:stretch>
                        <a:fillRect/>
                      </a:stretch>
                    </p:blipFill>
                    <p:spPr>
                      <a:xfrm>
                        <a:off x="559163" y="1001986"/>
                        <a:ext cx="3786188" cy="5726112"/>
                      </a:xfrm>
                      <a:prstGeom prst="rect">
                        <a:avLst/>
                      </a:prstGeom>
                      <a:solidFill>
                        <a:schemeClr val="accent6">
                          <a:lumMod val="40000"/>
                          <a:lumOff val="60000"/>
                        </a:schemeClr>
                      </a:solidFill>
                      <a:ln>
                        <a:solidFill>
                          <a:schemeClr val="tx1"/>
                        </a:solidFill>
                      </a:ln>
                    </p:spPr>
                  </p:pic>
                </p:oleObj>
              </mc:Fallback>
            </mc:AlternateContent>
          </a:graphicData>
        </a:graphic>
      </p:graphicFrame>
    </p:spTree>
    <p:extLst>
      <p:ext uri="{BB962C8B-B14F-4D97-AF65-F5344CB8AC3E}">
        <p14:creationId xmlns:p14="http://schemas.microsoft.com/office/powerpoint/2010/main" val="95788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4680" y="266220"/>
            <a:ext cx="10179171" cy="414092"/>
          </a:xfrm>
        </p:spPr>
        <p:txBody>
          <a:bodyPr>
            <a:normAutofit fontScale="90000"/>
          </a:bodyPr>
          <a:lstStyle/>
          <a:p>
            <a:pPr algn="ctr"/>
            <a:r>
              <a:rPr lang="en-US" dirty="0" smtClean="0"/>
              <a:t>Infrastructure as Code</a:t>
            </a:r>
            <a:endParaRPr lang="en-US" dirty="0"/>
          </a:p>
        </p:txBody>
      </p:sp>
      <p:pic>
        <p:nvPicPr>
          <p:cNvPr id="6" name="Picture 5"/>
          <p:cNvPicPr>
            <a:picLocks noChangeAspect="1"/>
          </p:cNvPicPr>
          <p:nvPr/>
        </p:nvPicPr>
        <p:blipFill>
          <a:blip r:embed="rId2"/>
          <a:stretch>
            <a:fillRect/>
          </a:stretch>
        </p:blipFill>
        <p:spPr>
          <a:xfrm>
            <a:off x="4339035" y="1435760"/>
            <a:ext cx="7627187" cy="4117517"/>
          </a:xfrm>
          <a:prstGeom prst="rect">
            <a:avLst/>
          </a:prstGeom>
        </p:spPr>
      </p:pic>
      <p:sp>
        <p:nvSpPr>
          <p:cNvPr id="7" name="TextBox 6"/>
          <p:cNvSpPr txBox="1"/>
          <p:nvPr/>
        </p:nvSpPr>
        <p:spPr>
          <a:xfrm>
            <a:off x="192000" y="1581991"/>
            <a:ext cx="4224000" cy="4031104"/>
          </a:xfrm>
          <a:prstGeom prst="rect">
            <a:avLst/>
          </a:prstGeom>
          <a:noFill/>
        </p:spPr>
        <p:txBody>
          <a:bodyPr wrap="square" rtlCol="0">
            <a:spAutoFit/>
          </a:bodyPr>
          <a:lstStyle/>
          <a:p>
            <a:pPr marL="380990" indent="-380990">
              <a:buFont typeface="Arial" charset="0"/>
              <a:buChar char="•"/>
            </a:pPr>
            <a:r>
              <a:rPr lang="en-US" sz="2133" dirty="0">
                <a:solidFill>
                  <a:schemeClr val="tx1">
                    <a:lumMod val="75000"/>
                    <a:lumOff val="25000"/>
                  </a:schemeClr>
                </a:solidFill>
                <a:latin typeface="Franklin Gothic Book"/>
                <a:cs typeface="Franklin Gothic Book"/>
              </a:rPr>
              <a:t>Configuration for network nodes is </a:t>
            </a:r>
            <a:r>
              <a:rPr lang="en-US" sz="2133" dirty="0" smtClean="0">
                <a:solidFill>
                  <a:schemeClr val="tx1">
                    <a:lumMod val="75000"/>
                    <a:lumOff val="25000"/>
                  </a:schemeClr>
                </a:solidFill>
                <a:latin typeface="Franklin Gothic Book"/>
                <a:cs typeface="Franklin Gothic Book"/>
              </a:rPr>
              <a:t>stored: </a:t>
            </a:r>
          </a:p>
          <a:p>
            <a:pPr marL="838190" lvl="1" indent="-380990">
              <a:buFont typeface="Arial" charset="0"/>
              <a:buChar char="•"/>
            </a:pPr>
            <a:r>
              <a:rPr lang="en-US" sz="2133" dirty="0" smtClean="0">
                <a:solidFill>
                  <a:schemeClr val="bg2">
                    <a:lumMod val="75000"/>
                  </a:schemeClr>
                </a:solidFill>
                <a:latin typeface="Franklin Gothic Book"/>
                <a:cs typeface="Franklin Gothic Book"/>
              </a:rPr>
              <a:t>Cookbooks</a:t>
            </a:r>
            <a:endParaRPr lang="en-US" sz="2133" dirty="0">
              <a:solidFill>
                <a:schemeClr val="bg2">
                  <a:lumMod val="75000"/>
                </a:schemeClr>
              </a:solidFill>
              <a:latin typeface="Franklin Gothic Book"/>
              <a:cs typeface="Franklin Gothic Book"/>
            </a:endParaRPr>
          </a:p>
          <a:p>
            <a:pPr marL="838190" lvl="1" indent="-380990">
              <a:buFont typeface="Arial" charset="0"/>
              <a:buChar char="•"/>
            </a:pPr>
            <a:r>
              <a:rPr lang="en-US" sz="2133" dirty="0" smtClean="0">
                <a:solidFill>
                  <a:schemeClr val="bg2">
                    <a:lumMod val="75000"/>
                  </a:schemeClr>
                </a:solidFill>
                <a:latin typeface="Franklin Gothic Book"/>
                <a:cs typeface="Franklin Gothic Book"/>
              </a:rPr>
              <a:t>Manifests</a:t>
            </a:r>
            <a:endParaRPr lang="en-US" sz="2133" dirty="0">
              <a:solidFill>
                <a:schemeClr val="bg2">
                  <a:lumMod val="75000"/>
                </a:schemeClr>
              </a:solidFill>
              <a:latin typeface="Franklin Gothic Book"/>
              <a:cs typeface="Franklin Gothic Book"/>
            </a:endParaRPr>
          </a:p>
          <a:p>
            <a:pPr marL="838190" lvl="1" indent="-380990">
              <a:buFont typeface="Arial" charset="0"/>
              <a:buChar char="•"/>
            </a:pPr>
            <a:r>
              <a:rPr lang="en-US" sz="2133" dirty="0">
                <a:solidFill>
                  <a:schemeClr val="bg2">
                    <a:lumMod val="75000"/>
                  </a:schemeClr>
                </a:solidFill>
                <a:latin typeface="Franklin Gothic Book"/>
                <a:cs typeface="Franklin Gothic Book"/>
              </a:rPr>
              <a:t>P</a:t>
            </a:r>
            <a:r>
              <a:rPr lang="en-US" sz="2133" dirty="0" smtClean="0">
                <a:solidFill>
                  <a:schemeClr val="bg2">
                    <a:lumMod val="75000"/>
                  </a:schemeClr>
                </a:solidFill>
                <a:latin typeface="Franklin Gothic Book"/>
                <a:cs typeface="Franklin Gothic Book"/>
              </a:rPr>
              <a:t>laybooks</a:t>
            </a:r>
            <a:endParaRPr lang="en-US" sz="2133" dirty="0">
              <a:solidFill>
                <a:schemeClr val="bg2">
                  <a:lumMod val="75000"/>
                </a:schemeClr>
              </a:solidFill>
              <a:latin typeface="Franklin Gothic Book"/>
              <a:cs typeface="Franklin Gothic Book"/>
            </a:endParaRPr>
          </a:p>
          <a:p>
            <a:pPr marL="380990" indent="-380990">
              <a:buFont typeface="Arial" charset="0"/>
              <a:buChar char="•"/>
            </a:pPr>
            <a:endParaRPr lang="en-US" sz="2133" dirty="0">
              <a:solidFill>
                <a:schemeClr val="tx1">
                  <a:lumMod val="75000"/>
                  <a:lumOff val="25000"/>
                </a:schemeClr>
              </a:solidFill>
              <a:latin typeface="Franklin Gothic Book"/>
              <a:cs typeface="Franklin Gothic Book"/>
            </a:endParaRPr>
          </a:p>
          <a:p>
            <a:pPr marL="380990" indent="-380990">
              <a:buFont typeface="Arial" charset="0"/>
              <a:buChar char="•"/>
            </a:pPr>
            <a:r>
              <a:rPr lang="en-US" sz="2133" dirty="0">
                <a:solidFill>
                  <a:schemeClr val="tx1">
                    <a:lumMod val="75000"/>
                    <a:lumOff val="25000"/>
                  </a:schemeClr>
                </a:solidFill>
                <a:latin typeface="Franklin Gothic Book"/>
                <a:cs typeface="Franklin Gothic Book"/>
              </a:rPr>
              <a:t>R</a:t>
            </a:r>
            <a:r>
              <a:rPr lang="en-US" sz="2133" dirty="0" smtClean="0">
                <a:solidFill>
                  <a:schemeClr val="tx1">
                    <a:lumMod val="75000"/>
                    <a:lumOff val="25000"/>
                  </a:schemeClr>
                </a:solidFill>
                <a:latin typeface="Franklin Gothic Book"/>
                <a:cs typeface="Franklin Gothic Book"/>
              </a:rPr>
              <a:t>evision </a:t>
            </a:r>
            <a:r>
              <a:rPr lang="en-US" sz="2133" dirty="0">
                <a:solidFill>
                  <a:schemeClr val="tx1">
                    <a:lumMod val="75000"/>
                    <a:lumOff val="25000"/>
                  </a:schemeClr>
                </a:solidFill>
                <a:latin typeface="Franklin Gothic Book"/>
                <a:cs typeface="Franklin Gothic Book"/>
              </a:rPr>
              <a:t>control </a:t>
            </a:r>
            <a:r>
              <a:rPr lang="en-US" sz="2133" dirty="0" smtClean="0">
                <a:solidFill>
                  <a:schemeClr val="tx1">
                    <a:lumMod val="75000"/>
                    <a:lumOff val="25000"/>
                  </a:schemeClr>
                </a:solidFill>
                <a:latin typeface="Franklin Gothic Book"/>
                <a:cs typeface="Franklin Gothic Book"/>
              </a:rPr>
              <a:t>tools</a:t>
            </a:r>
            <a:r>
              <a:rPr lang="en-US" sz="2133" dirty="0">
                <a:solidFill>
                  <a:schemeClr val="tx1">
                    <a:lumMod val="75000"/>
                    <a:lumOff val="25000"/>
                  </a:schemeClr>
                </a:solidFill>
                <a:latin typeface="Franklin Gothic Book"/>
                <a:cs typeface="Franklin Gothic Book"/>
              </a:rPr>
              <a:t>: </a:t>
            </a:r>
          </a:p>
          <a:p>
            <a:pPr marL="990575" lvl="1" indent="-380990">
              <a:buFont typeface="Arial" charset="0"/>
              <a:buChar char="•"/>
            </a:pPr>
            <a:r>
              <a:rPr lang="en-US" sz="2133" dirty="0">
                <a:solidFill>
                  <a:schemeClr val="accent3"/>
                </a:solidFill>
                <a:latin typeface="Franklin Gothic Book"/>
                <a:cs typeface="Franklin Gothic Book"/>
              </a:rPr>
              <a:t>Git (Stash, Github)</a:t>
            </a:r>
          </a:p>
          <a:p>
            <a:pPr marL="990575" lvl="1" indent="-380990">
              <a:buFont typeface="Arial" charset="0"/>
              <a:buChar char="•"/>
            </a:pPr>
            <a:r>
              <a:rPr lang="en-US" sz="2133" dirty="0">
                <a:solidFill>
                  <a:schemeClr val="accent3"/>
                </a:solidFill>
                <a:latin typeface="Franklin Gothic Book"/>
                <a:cs typeface="Franklin Gothic Book"/>
              </a:rPr>
              <a:t>Subversion</a:t>
            </a:r>
          </a:p>
          <a:p>
            <a:pPr marL="990575" lvl="1" indent="-380990">
              <a:buFont typeface="Arial" charset="0"/>
              <a:buChar char="•"/>
            </a:pPr>
            <a:r>
              <a:rPr lang="en-US" sz="2133" dirty="0">
                <a:solidFill>
                  <a:schemeClr val="accent3"/>
                </a:solidFill>
                <a:latin typeface="Franklin Gothic Book"/>
                <a:cs typeface="Franklin Gothic Book"/>
              </a:rPr>
              <a:t>Mercurial</a:t>
            </a:r>
          </a:p>
          <a:p>
            <a:pPr marL="990575" lvl="1" indent="-380990">
              <a:buFont typeface="Arial" charset="0"/>
              <a:buChar char="•"/>
            </a:pPr>
            <a:r>
              <a:rPr lang="en-US" sz="2133" dirty="0">
                <a:solidFill>
                  <a:schemeClr val="accent3"/>
                </a:solidFill>
                <a:latin typeface="Franklin Gothic Book"/>
                <a:cs typeface="Franklin Gothic Book"/>
              </a:rPr>
              <a:t>Clearcase</a:t>
            </a:r>
          </a:p>
          <a:p>
            <a:pPr marL="990575" lvl="1" indent="-380990">
              <a:buFont typeface="Arial" charset="0"/>
              <a:buChar char="•"/>
            </a:pPr>
            <a:r>
              <a:rPr lang="en-US" sz="2133" dirty="0">
                <a:solidFill>
                  <a:schemeClr val="accent3"/>
                </a:solidFill>
                <a:latin typeface="Franklin Gothic Book"/>
                <a:cs typeface="Franklin Gothic Book"/>
              </a:rPr>
              <a:t>CVS</a:t>
            </a:r>
          </a:p>
        </p:txBody>
      </p:sp>
      <p:sp>
        <p:nvSpPr>
          <p:cNvPr id="8" name="TextBox 7"/>
          <p:cNvSpPr txBox="1"/>
          <p:nvPr/>
        </p:nvSpPr>
        <p:spPr>
          <a:xfrm>
            <a:off x="3608265" y="767613"/>
            <a:ext cx="4752000" cy="420564"/>
          </a:xfrm>
          <a:prstGeom prst="rect">
            <a:avLst/>
          </a:prstGeom>
          <a:noFill/>
        </p:spPr>
        <p:txBody>
          <a:bodyPr wrap="square" rtlCol="0">
            <a:spAutoFit/>
          </a:bodyPr>
          <a:lstStyle/>
          <a:p>
            <a:pPr algn="ctr"/>
            <a:r>
              <a:rPr lang="en-US" sz="2133" dirty="0" smtClean="0">
                <a:solidFill>
                  <a:schemeClr val="tx1">
                    <a:lumMod val="75000"/>
                    <a:lumOff val="25000"/>
                  </a:schemeClr>
                </a:solidFill>
                <a:latin typeface="Franklin Gothic Book"/>
                <a:cs typeface="Franklin Gothic Book"/>
              </a:rPr>
              <a:t>Where are my </a:t>
            </a:r>
            <a:r>
              <a:rPr lang="en-US" sz="2133" dirty="0" err="1" smtClean="0">
                <a:solidFill>
                  <a:schemeClr val="tx1">
                    <a:lumMod val="75000"/>
                    <a:lumOff val="25000"/>
                  </a:schemeClr>
                </a:solidFill>
                <a:latin typeface="Franklin Gothic Book"/>
                <a:cs typeface="Franklin Gothic Book"/>
              </a:rPr>
              <a:t>configs</a:t>
            </a:r>
            <a:r>
              <a:rPr lang="en-US" sz="2133" dirty="0" smtClean="0">
                <a:solidFill>
                  <a:schemeClr val="tx1">
                    <a:lumMod val="75000"/>
                    <a:lumOff val="25000"/>
                  </a:schemeClr>
                </a:solidFill>
                <a:latin typeface="Franklin Gothic Book"/>
                <a:cs typeface="Franklin Gothic Book"/>
              </a:rPr>
              <a:t>? </a:t>
            </a:r>
            <a:endParaRPr lang="en-US" sz="2133" dirty="0">
              <a:solidFill>
                <a:schemeClr val="tx1">
                  <a:lumMod val="75000"/>
                  <a:lumOff val="25000"/>
                </a:schemeClr>
              </a:solidFill>
              <a:latin typeface="Franklin Gothic Book"/>
              <a:cs typeface="Franklin Gothic Book"/>
            </a:endParaRPr>
          </a:p>
        </p:txBody>
      </p:sp>
    </p:spTree>
    <p:extLst>
      <p:ext uri="{BB962C8B-B14F-4D97-AF65-F5344CB8AC3E}">
        <p14:creationId xmlns:p14="http://schemas.microsoft.com/office/powerpoint/2010/main" val="153754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dirty="0" err="1" smtClean="0"/>
              <a:t>Pick’em</a:t>
            </a:r>
            <a:r>
              <a:rPr lang="en-US" dirty="0" smtClean="0"/>
              <a:t> - Automation </a:t>
            </a:r>
            <a:r>
              <a:rPr lang="en-US" dirty="0" smtClean="0"/>
              <a:t>Tools</a:t>
            </a:r>
            <a:endParaRPr lang="en-US" dirty="0"/>
          </a:p>
        </p:txBody>
      </p:sp>
      <p:graphicFrame>
        <p:nvGraphicFramePr>
          <p:cNvPr id="4" name="Table 3"/>
          <p:cNvGraphicFramePr>
            <a:graphicFrameLocks noGrp="1"/>
          </p:cNvGraphicFramePr>
          <p:nvPr>
            <p:extLst/>
          </p:nvPr>
        </p:nvGraphicFramePr>
        <p:xfrm>
          <a:off x="1767424" y="1407618"/>
          <a:ext cx="8128000" cy="3664373"/>
        </p:xfrm>
        <a:graphic>
          <a:graphicData uri="http://schemas.openxmlformats.org/drawingml/2006/table">
            <a:tbl>
              <a:tblPr firstRow="1" bandRow="1">
                <a:tableStyleId>{5C22544A-7EE6-4342-B048-85BDC9FD1C3A}</a:tableStyleId>
              </a:tblPr>
              <a:tblGrid>
                <a:gridCol w="4064000"/>
                <a:gridCol w="4064000"/>
              </a:tblGrid>
              <a:tr h="494453">
                <a:tc>
                  <a:txBody>
                    <a:bodyPr/>
                    <a:lstStyle/>
                    <a:p>
                      <a:r>
                        <a:rPr lang="en-US" sz="2400" dirty="0" smtClean="0">
                          <a:latin typeface="Franklin Gothic Book"/>
                          <a:cs typeface="Franklin Gothic Book"/>
                        </a:rPr>
                        <a:t>Agentless</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Agent-based</a:t>
                      </a:r>
                      <a:endParaRPr lang="en-US" sz="2400" dirty="0">
                        <a:latin typeface="Franklin Gothic Book"/>
                        <a:cs typeface="Franklin Gothic Book"/>
                      </a:endParaRPr>
                    </a:p>
                  </a:txBody>
                  <a:tcPr marL="121920" marR="121920" marT="60960" marB="60960"/>
                </a:tc>
              </a:tr>
              <a:tr h="1584960">
                <a:tc>
                  <a:txBody>
                    <a:bodyPr/>
                    <a:lstStyle/>
                    <a:p>
                      <a:r>
                        <a:rPr lang="en-US" sz="2400" dirty="0" smtClean="0">
                          <a:latin typeface="Franklin Gothic Book"/>
                          <a:cs typeface="Franklin Gothic Book"/>
                        </a:rPr>
                        <a:t>Requires no</a:t>
                      </a:r>
                      <a:r>
                        <a:rPr lang="en-US" sz="2400" baseline="0" dirty="0" smtClean="0">
                          <a:latin typeface="Franklin Gothic Book"/>
                          <a:cs typeface="Franklin Gothic Book"/>
                        </a:rPr>
                        <a:t> additional application software</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Requires</a:t>
                      </a:r>
                      <a:r>
                        <a:rPr lang="en-US" sz="2400" baseline="0" dirty="0" smtClean="0">
                          <a:latin typeface="Franklin Gothic Book"/>
                          <a:cs typeface="Franklin Gothic Book"/>
                        </a:rPr>
                        <a:t> installation of an application (e.g., a daemon) to communicate with the control server</a:t>
                      </a:r>
                      <a:endParaRPr lang="en-US" sz="2400" dirty="0">
                        <a:latin typeface="Franklin Gothic Book"/>
                        <a:cs typeface="Franklin Gothic Book"/>
                      </a:endParaRPr>
                    </a:p>
                  </a:txBody>
                  <a:tcPr marL="121920" marR="121920" marT="60960" marB="60960"/>
                </a:tc>
              </a:tr>
              <a:tr h="1584960">
                <a:tc>
                  <a:txBody>
                    <a:bodyPr/>
                    <a:lstStyle/>
                    <a:p>
                      <a:r>
                        <a:rPr lang="en-US" sz="2400" dirty="0" smtClean="0">
                          <a:latin typeface="Franklin Gothic Book"/>
                          <a:cs typeface="Franklin Gothic Book"/>
                        </a:rPr>
                        <a:t>Relies</a:t>
                      </a:r>
                      <a:r>
                        <a:rPr lang="en-US" sz="2400" baseline="0" dirty="0" smtClean="0">
                          <a:latin typeface="Franklin Gothic Book"/>
                          <a:cs typeface="Franklin Gothic Book"/>
                        </a:rPr>
                        <a:t> on existing processes (such as SSH) to communicate with the control server</a:t>
                      </a:r>
                      <a:endParaRPr lang="en-US" sz="2400" dirty="0">
                        <a:latin typeface="Franklin Gothic Book"/>
                        <a:cs typeface="Franklin Gothic Book"/>
                      </a:endParaRPr>
                    </a:p>
                  </a:txBody>
                  <a:tcPr marL="121920" marR="121920" marT="60960" marB="60960"/>
                </a:tc>
                <a:tc>
                  <a:txBody>
                    <a:bodyPr/>
                    <a:lstStyle/>
                    <a:p>
                      <a:r>
                        <a:rPr lang="en-US" sz="2400" dirty="0" smtClean="0">
                          <a:latin typeface="Franklin Gothic Book"/>
                          <a:cs typeface="Franklin Gothic Book"/>
                        </a:rPr>
                        <a:t>May also use existing processes to perform its functions</a:t>
                      </a:r>
                      <a:endParaRPr lang="en-US" sz="2400" dirty="0">
                        <a:latin typeface="Franklin Gothic Book"/>
                        <a:cs typeface="Franklin Gothic Book"/>
                      </a:endParaRPr>
                    </a:p>
                  </a:txBody>
                  <a:tcPr marL="121920" marR="121920" marT="60960" marB="60960"/>
                </a:tc>
              </a:tr>
            </a:tbl>
          </a:graphicData>
        </a:graphic>
      </p:graphicFrame>
    </p:spTree>
    <p:extLst>
      <p:ext uri="{BB962C8B-B14F-4D97-AF65-F5344CB8AC3E}">
        <p14:creationId xmlns:p14="http://schemas.microsoft.com/office/powerpoint/2010/main" val="2034386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006414" y="188680"/>
            <a:ext cx="10179169" cy="414092"/>
          </a:xfrm>
          <a:prstGeom prst="rect">
            <a:avLst/>
          </a:prstGeom>
          <a:noFill/>
          <a:ln>
            <a:noFill/>
          </a:ln>
        </p:spPr>
        <p:txBody>
          <a:bodyPr vert="horz" lIns="0" tIns="0" rIns="0" bIns="0" rtlCol="0" anchor="ctr" anchorCtr="0">
            <a:noAutofit/>
          </a:bodyPr>
          <a:lstStyle/>
          <a:p>
            <a:pPr algn="ctr">
              <a:spcBef>
                <a:spcPts val="0"/>
              </a:spcBef>
              <a:buClr>
                <a:schemeClr val="accent3"/>
              </a:buClr>
              <a:buSzPct val="25000"/>
            </a:pPr>
            <a:r>
              <a:rPr lang="en-US" sz="4000" dirty="0" smtClean="0"/>
              <a:t>Want to learn more?</a:t>
            </a:r>
            <a:endParaRPr lang="en-US" sz="4000" dirty="0"/>
          </a:p>
        </p:txBody>
      </p:sp>
      <p:sp>
        <p:nvSpPr>
          <p:cNvPr id="62" name="Shape 62"/>
          <p:cNvSpPr txBox="1">
            <a:spLocks noGrp="1"/>
          </p:cNvSpPr>
          <p:nvPr>
            <p:ph type="body" idx="1"/>
          </p:nvPr>
        </p:nvSpPr>
        <p:spPr>
          <a:xfrm>
            <a:off x="748217" y="1131546"/>
            <a:ext cx="10695564" cy="4995089"/>
          </a:xfrm>
          <a:prstGeom prst="rect">
            <a:avLst/>
          </a:prstGeom>
          <a:noFill/>
          <a:ln>
            <a:noFill/>
          </a:ln>
        </p:spPr>
        <p:txBody>
          <a:bodyPr vert="horz" lIns="0" tIns="0" rIns="243833" bIns="0" rtlCol="0" anchor="t" anchorCtr="0">
            <a:noAutofit/>
          </a:bodyPr>
          <a:lstStyle/>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Community</a:t>
            </a:r>
          </a:p>
          <a:p>
            <a:pPr marL="660385" lvl="1" indent="0">
              <a:spcBef>
                <a:spcPts val="1200"/>
              </a:spcBef>
              <a:buClr>
                <a:schemeClr val="accent3"/>
              </a:buClr>
              <a:buSzPct val="100000"/>
              <a:buNone/>
            </a:pPr>
            <a:r>
              <a:rPr lang="en-US" sz="1867" dirty="0">
                <a:solidFill>
                  <a:srgbClr val="262626"/>
                </a:solidFill>
                <a:latin typeface="+mj-lt"/>
                <a:ea typeface="Source Sans Pro"/>
                <a:cs typeface="Source Sans Pro"/>
                <a:sym typeface="Source Sans Pro"/>
              </a:rPr>
              <a:t> </a:t>
            </a:r>
            <a:r>
              <a:rPr lang="en-US" sz="1867" u="sng" dirty="0">
                <a:solidFill>
                  <a:schemeClr val="hlink"/>
                </a:solidFill>
                <a:latin typeface="+mj-lt"/>
                <a:ea typeface="Source Sans Pro"/>
                <a:cs typeface="Source Sans Pro"/>
                <a:sym typeface="Source Sans Pro"/>
                <a:hlinkClick r:id="rId3"/>
              </a:rPr>
              <a:t>http://</a:t>
            </a:r>
            <a:r>
              <a:rPr lang="en-US" sz="1867" u="sng" dirty="0">
                <a:solidFill>
                  <a:schemeClr val="hlink"/>
                </a:solidFill>
                <a:latin typeface="+mj-lt"/>
                <a:ea typeface="Source Sans Pro"/>
                <a:cs typeface="Source Sans Pro"/>
                <a:sym typeface="Source Sans Pro"/>
                <a:hlinkClick r:id="rId3"/>
              </a:rPr>
              <a:t>community.cumulusnetworks.com/</a:t>
            </a:r>
            <a:endParaRPr lang="en-US" sz="1867" u="sng" dirty="0">
              <a:solidFill>
                <a:schemeClr val="hlink"/>
              </a:solidFill>
              <a:latin typeface="+mj-lt"/>
              <a:ea typeface="Source Sans Pro"/>
              <a:cs typeface="Source Sans Pro"/>
              <a:sym typeface="Source Sans Pro"/>
            </a:endParaRPr>
          </a:p>
          <a:p>
            <a:pPr marL="660385" lvl="1" indent="0">
              <a:spcBef>
                <a:spcPts val="1200"/>
              </a:spcBef>
              <a:buClr>
                <a:schemeClr val="accent3"/>
              </a:buClr>
              <a:buSzPct val="100000"/>
              <a:buNone/>
            </a:pPr>
            <a:endParaRPr lang="en-US" sz="1867" u="sng" dirty="0">
              <a:solidFill>
                <a:schemeClr val="hlink"/>
              </a:solidFill>
              <a:latin typeface="+mj-lt"/>
              <a:ea typeface="Source Sans Pro"/>
              <a:cs typeface="Source Sans Pro"/>
              <a:sym typeface="Source Sans Pro"/>
            </a:endParaRP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Slack Channel </a:t>
            </a: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	</a:t>
            </a:r>
            <a:r>
              <a:rPr lang="en-US" sz="1867" dirty="0" err="1">
                <a:solidFill>
                  <a:srgbClr val="262626"/>
                </a:solidFill>
                <a:latin typeface="+mj-lt"/>
                <a:ea typeface="Source Sans Pro"/>
                <a:cs typeface="Source Sans Pro"/>
                <a:sym typeface="Source Sans Pro"/>
              </a:rPr>
              <a:t>cumulusnetworks.slack.com</a:t>
            </a:r>
            <a:endParaRPr lang="en-US" sz="1867" dirty="0">
              <a:solidFill>
                <a:srgbClr val="262626"/>
              </a:solidFill>
              <a:latin typeface="+mj-lt"/>
              <a:ea typeface="Source Sans Pro"/>
              <a:cs typeface="Source Sans Pro"/>
              <a:sym typeface="Source Sans Pro"/>
            </a:endParaRPr>
          </a:p>
          <a:p>
            <a:pPr marL="0" indent="-10158">
              <a:spcBef>
                <a:spcPts val="1200"/>
              </a:spcBef>
              <a:buClr>
                <a:schemeClr val="accent3"/>
              </a:buClr>
              <a:buSzPct val="100000"/>
              <a:buNone/>
            </a:pPr>
            <a:endParaRPr lang="en-US" sz="2400" dirty="0">
              <a:latin typeface="+mj-lt"/>
            </a:endParaRPr>
          </a:p>
          <a:p>
            <a:pPr marL="0" indent="-10158">
              <a:spcBef>
                <a:spcPts val="1200"/>
              </a:spcBef>
              <a:buClr>
                <a:schemeClr val="accent3"/>
              </a:buClr>
              <a:buSzPct val="100000"/>
              <a:buNone/>
            </a:pPr>
            <a:r>
              <a:rPr lang="en-US" sz="2400" dirty="0">
                <a:latin typeface="+mj-lt"/>
              </a:rPr>
              <a:t>Download </a:t>
            </a:r>
            <a:r>
              <a:rPr lang="en-US" sz="2400" b="1" dirty="0">
                <a:solidFill>
                  <a:srgbClr val="262626"/>
                </a:solidFill>
                <a:latin typeface="+mj-lt"/>
                <a:ea typeface="Source Sans Pro"/>
                <a:cs typeface="Source Sans Pro"/>
                <a:sym typeface="Source Sans Pro"/>
              </a:rPr>
              <a:t>Cumulus VM’s </a:t>
            </a:r>
          </a:p>
          <a:p>
            <a:pPr marL="0" indent="-10158">
              <a:spcBef>
                <a:spcPts val="1200"/>
              </a:spcBef>
              <a:buClr>
                <a:schemeClr val="accent3"/>
              </a:buClr>
              <a:buSzPct val="100000"/>
              <a:buNone/>
            </a:pPr>
            <a:r>
              <a:rPr lang="en-US" sz="2400" dirty="0">
                <a:solidFill>
                  <a:srgbClr val="262626"/>
                </a:solidFill>
                <a:latin typeface="+mj-lt"/>
                <a:ea typeface="Source Sans Pro"/>
                <a:cs typeface="Source Sans Pro"/>
                <a:sym typeface="Source Sans Pro"/>
              </a:rPr>
              <a:t>	</a:t>
            </a:r>
            <a:r>
              <a:rPr lang="en-US" sz="1867" u="sng" dirty="0">
                <a:solidFill>
                  <a:schemeClr val="hlink"/>
                </a:solidFill>
                <a:latin typeface="+mj-lt"/>
                <a:ea typeface="Source Sans Pro"/>
                <a:cs typeface="Source Sans Pro"/>
                <a:sym typeface="Source Sans Pro"/>
                <a:hlinkClick r:id="rId4"/>
              </a:rPr>
              <a:t>https://cumulusnetworks.com/cumulus-vx/</a:t>
            </a:r>
            <a:endParaRPr lang="en-US" sz="1867" u="sng" dirty="0">
              <a:solidFill>
                <a:schemeClr val="hlink"/>
              </a:solidFill>
              <a:latin typeface="+mj-lt"/>
              <a:ea typeface="Source Sans Pro"/>
              <a:cs typeface="Source Sans Pro"/>
              <a:sym typeface="Source Sans Pro"/>
            </a:endParaRPr>
          </a:p>
          <a:p>
            <a:pPr marL="0" indent="-10158">
              <a:spcBef>
                <a:spcPts val="1200"/>
              </a:spcBef>
              <a:buClr>
                <a:schemeClr val="accent3"/>
              </a:buClr>
              <a:buSzPct val="100000"/>
              <a:buNone/>
            </a:pPr>
            <a:endParaRPr lang="en-US" sz="2400" dirty="0">
              <a:latin typeface="+mj-lt"/>
              <a:sym typeface="Source Sans Pro"/>
            </a:endParaRPr>
          </a:p>
          <a:p>
            <a:pPr marL="0" indent="-10158">
              <a:spcBef>
                <a:spcPts val="1200"/>
              </a:spcBef>
              <a:buClr>
                <a:schemeClr val="accent3"/>
              </a:buClr>
              <a:buSzPct val="100000"/>
              <a:buNone/>
            </a:pPr>
            <a:r>
              <a:rPr lang="en-US" sz="2400" dirty="0">
                <a:latin typeface="+mj-lt"/>
                <a:sym typeface="Source Sans Pro"/>
              </a:rPr>
              <a:t>Demo’s and Lab’s</a:t>
            </a:r>
            <a:r>
              <a:rPr lang="en-US" sz="2400" dirty="0">
                <a:solidFill>
                  <a:srgbClr val="262626"/>
                </a:solidFill>
                <a:latin typeface="+mj-lt"/>
                <a:ea typeface="Source Sans Pro"/>
                <a:cs typeface="Source Sans Pro"/>
                <a:sym typeface="Source Sans Pro"/>
              </a:rPr>
              <a:t>:</a:t>
            </a:r>
            <a:r>
              <a:rPr lang="en-US" sz="1867" dirty="0">
                <a:latin typeface="+mj-lt"/>
              </a:rPr>
              <a:t/>
            </a:r>
            <a:br>
              <a:rPr lang="en-US" sz="1867" dirty="0">
                <a:latin typeface="+mj-lt"/>
              </a:rPr>
            </a:br>
            <a:r>
              <a:rPr lang="en-US" sz="1867" dirty="0">
                <a:latin typeface="+mj-lt"/>
              </a:rPr>
              <a:t>	</a:t>
            </a:r>
            <a:r>
              <a:rPr lang="en-US" sz="1867" u="sng" dirty="0">
                <a:solidFill>
                  <a:schemeClr val="hlink"/>
                </a:solidFill>
                <a:latin typeface="+mj-lt"/>
                <a:hlinkClick r:id="rId5"/>
              </a:rPr>
              <a:t>https</a:t>
            </a:r>
            <a:r>
              <a:rPr lang="en-US" sz="1867" u="sng" dirty="0">
                <a:solidFill>
                  <a:schemeClr val="hlink"/>
                </a:solidFill>
                <a:latin typeface="+mj-lt"/>
                <a:hlinkClick r:id="rId5"/>
              </a:rPr>
              <a:t>://</a:t>
            </a:r>
            <a:r>
              <a:rPr lang="en-US" sz="1867" u="sng" dirty="0">
                <a:solidFill>
                  <a:schemeClr val="hlink"/>
                </a:solidFill>
                <a:latin typeface="+mj-lt"/>
                <a:hlinkClick r:id="rId5"/>
              </a:rPr>
              <a:t>support.cumulusnetworks.com/hc/en-us/articles/201787686</a:t>
            </a:r>
            <a:r>
              <a:rPr lang="en-US" sz="1867" dirty="0">
                <a:latin typeface="+mj-lt"/>
              </a:rPr>
              <a:t> 	</a:t>
            </a:r>
            <a:r>
              <a:rPr lang="en-US" sz="1867" u="sng" dirty="0">
                <a:solidFill>
                  <a:schemeClr val="hlink"/>
                </a:solidFill>
                <a:latin typeface="+mj-lt"/>
                <a:hlinkClick r:id="rId6"/>
              </a:rPr>
              <a:t>https</a:t>
            </a:r>
            <a:r>
              <a:rPr lang="en-US" sz="1867" u="sng" dirty="0">
                <a:solidFill>
                  <a:schemeClr val="hlink"/>
                </a:solidFill>
                <a:latin typeface="+mj-lt"/>
                <a:hlinkClick r:id="rId6"/>
              </a:rPr>
              <a:t>://support.cumulusnetworks.com/hc/en-us/sections/200398866</a:t>
            </a:r>
            <a:r>
              <a:rPr lang="en-US" sz="1867" dirty="0">
                <a:latin typeface="+mj-lt"/>
              </a:rPr>
              <a:t> </a:t>
            </a:r>
          </a:p>
        </p:txBody>
      </p:sp>
      <p:sp>
        <p:nvSpPr>
          <p:cNvPr id="64" name="Shape 64"/>
          <p:cNvSpPr txBox="1">
            <a:spLocks noGrp="1"/>
          </p:cNvSpPr>
          <p:nvPr>
            <p:ph type="sldNum" idx="12"/>
          </p:nvPr>
        </p:nvSpPr>
        <p:spPr>
          <a:xfrm>
            <a:off x="11053705" y="6472395"/>
            <a:ext cx="912516" cy="365124"/>
          </a:xfrm>
          <a:prstGeom prst="rect">
            <a:avLst/>
          </a:prstGeom>
          <a:noFill/>
          <a:ln>
            <a:noFill/>
          </a:ln>
        </p:spPr>
        <p:txBody>
          <a:bodyPr vert="horz" lIns="0" tIns="60933" rIns="0" bIns="60933" rtlCol="0" anchor="ctr" anchorCtr="0">
            <a:noAutofit/>
          </a:bodyPr>
          <a:lstStyle/>
          <a:p>
            <a:pPr>
              <a:buSzPct val="25000"/>
            </a:pPr>
            <a:fld id="{00000000-1234-1234-1234-123412341234}" type="slidenum">
              <a:rPr lang="en-US">
                <a:solidFill>
                  <a:schemeClr val="lt1"/>
                </a:solidFill>
                <a:latin typeface="Source Sans Pro"/>
                <a:ea typeface="Source Sans Pro"/>
                <a:cs typeface="Source Sans Pro"/>
                <a:sym typeface="Source Sans Pro"/>
              </a:rPr>
              <a:pPr>
                <a:buSzPct val="25000"/>
              </a:pPr>
              <a:t>26</a:t>
            </a:fld>
            <a:endParaRPr lang="en-US">
              <a:solidFill>
                <a:schemeClr val="lt1"/>
              </a:solidFill>
              <a:latin typeface="Source Sans Pro"/>
              <a:ea typeface="Source Sans Pro"/>
              <a:cs typeface="Source Sans Pro"/>
              <a:sym typeface="Source Sans Pro"/>
            </a:endParaRPr>
          </a:p>
        </p:txBody>
      </p:sp>
      <p:pic>
        <p:nvPicPr>
          <p:cNvPr id="65" name="Shape 65"/>
          <p:cNvPicPr preferRelativeResize="0"/>
          <p:nvPr/>
        </p:nvPicPr>
        <p:blipFill>
          <a:blip r:embed="rId7">
            <a:alphaModFix/>
          </a:blip>
          <a:stretch>
            <a:fillRect/>
          </a:stretch>
        </p:blipFill>
        <p:spPr>
          <a:xfrm>
            <a:off x="9983841" y="1177109"/>
            <a:ext cx="1524499" cy="2314999"/>
          </a:xfrm>
          <a:prstGeom prst="rect">
            <a:avLst/>
          </a:prstGeom>
          <a:noFill/>
          <a:ln>
            <a:noFill/>
          </a:ln>
        </p:spPr>
      </p:pic>
      <p:pic>
        <p:nvPicPr>
          <p:cNvPr id="3" name="Picture 2"/>
          <p:cNvPicPr>
            <a:picLocks noChangeAspect="1"/>
          </p:cNvPicPr>
          <p:nvPr/>
        </p:nvPicPr>
        <p:blipFill>
          <a:blip r:embed="rId8"/>
          <a:stretch>
            <a:fillRect/>
          </a:stretch>
        </p:blipFill>
        <p:spPr>
          <a:xfrm>
            <a:off x="2779777" y="2189094"/>
            <a:ext cx="1724168" cy="708476"/>
          </a:xfrm>
          <a:prstGeom prst="rect">
            <a:avLst/>
          </a:prstGeom>
        </p:spPr>
      </p:pic>
    </p:spTree>
    <p:extLst>
      <p:ext uri="{BB962C8B-B14F-4D97-AF65-F5344CB8AC3E}">
        <p14:creationId xmlns:p14="http://schemas.microsoft.com/office/powerpoint/2010/main" val="623136521"/>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25"/>
            <a:ext cx="10515600" cy="1325563"/>
          </a:xfrm>
        </p:spPr>
        <p:txBody>
          <a:bodyPr>
            <a:normAutofit/>
          </a:bodyPr>
          <a:lstStyle/>
          <a:p>
            <a:pPr algn="ctr"/>
            <a:r>
              <a:rPr lang="en-US" sz="4000" dirty="0" smtClean="0"/>
              <a:t>Open Networking: Why do I care?</a:t>
            </a:r>
            <a:endParaRPr lang="en-US" sz="4000" dirty="0"/>
          </a:p>
        </p:txBody>
      </p:sp>
      <p:sp>
        <p:nvSpPr>
          <p:cNvPr id="3" name="Content Placeholder 2"/>
          <p:cNvSpPr>
            <a:spLocks noGrp="1"/>
          </p:cNvSpPr>
          <p:nvPr>
            <p:ph idx="1"/>
          </p:nvPr>
        </p:nvSpPr>
        <p:spPr>
          <a:xfrm>
            <a:off x="184298" y="1443303"/>
            <a:ext cx="13255255" cy="4709416"/>
          </a:xfrm>
        </p:spPr>
        <p:txBody>
          <a:bodyPr numCol="2">
            <a:normAutofit/>
          </a:bodyPr>
          <a:lstStyle/>
          <a:p>
            <a:pPr>
              <a:buClr>
                <a:schemeClr val="accent3"/>
              </a:buClr>
            </a:pPr>
            <a:r>
              <a:rPr lang="en-US" sz="2667" dirty="0"/>
              <a:t>Operational Flexibility</a:t>
            </a:r>
          </a:p>
          <a:p>
            <a:pPr>
              <a:buClr>
                <a:schemeClr val="accent3"/>
              </a:buClr>
            </a:pPr>
            <a:r>
              <a:rPr lang="en-US" sz="2667" dirty="0"/>
              <a:t>Innovate Faster </a:t>
            </a:r>
          </a:p>
          <a:p>
            <a:pPr>
              <a:buClr>
                <a:schemeClr val="accent3"/>
              </a:buClr>
            </a:pPr>
            <a:r>
              <a:rPr lang="en-US" sz="2667" dirty="0" smtClean="0"/>
              <a:t>Control your back office destiny</a:t>
            </a:r>
            <a:endParaRPr lang="en-US" sz="2667" dirty="0"/>
          </a:p>
          <a:p>
            <a:pPr>
              <a:buClr>
                <a:schemeClr val="accent3"/>
              </a:buClr>
            </a:pPr>
            <a:r>
              <a:rPr lang="en-US" sz="2667" dirty="0"/>
              <a:t>Simple</a:t>
            </a:r>
            <a:endParaRPr lang="en-US" sz="2667" dirty="0"/>
          </a:p>
          <a:p>
            <a:pPr>
              <a:buClr>
                <a:schemeClr val="accent3"/>
              </a:buClr>
            </a:pPr>
            <a:r>
              <a:rPr lang="en-US" sz="2667" dirty="0"/>
              <a:t>Did I mention Cost?</a:t>
            </a:r>
          </a:p>
          <a:p>
            <a:pPr>
              <a:buClr>
                <a:schemeClr val="accent3"/>
              </a:buClr>
            </a:pPr>
            <a:endParaRPr lang="en-US" sz="2667" dirty="0"/>
          </a:p>
        </p:txBody>
      </p:sp>
      <p:sp>
        <p:nvSpPr>
          <p:cNvPr id="5" name="Slide Number Placeholder 4"/>
          <p:cNvSpPr>
            <a:spLocks noGrp="1"/>
          </p:cNvSpPr>
          <p:nvPr>
            <p:ph type="sldNum" sz="quarter" idx="12"/>
          </p:nvPr>
        </p:nvSpPr>
        <p:spPr/>
        <p:txBody>
          <a:bodyPr/>
          <a:lstStyle/>
          <a:p>
            <a:fld id="{2066355A-084C-D24E-9AD2-7E4FC41EA627}" type="slidenum">
              <a:rPr lang="en-US" smtClean="0"/>
              <a:t>3</a:t>
            </a:fld>
            <a:endParaRPr lang="en-US"/>
          </a:p>
        </p:txBody>
      </p:sp>
      <p:pic>
        <p:nvPicPr>
          <p:cNvPr id="8" name="Picture 7"/>
          <p:cNvPicPr>
            <a:picLocks noChangeAspect="1"/>
          </p:cNvPicPr>
          <p:nvPr/>
        </p:nvPicPr>
        <p:blipFill>
          <a:blip r:embed="rId2"/>
          <a:stretch>
            <a:fillRect/>
          </a:stretch>
        </p:blipFill>
        <p:spPr>
          <a:xfrm>
            <a:off x="5107915" y="997610"/>
            <a:ext cx="4220656" cy="4367208"/>
          </a:xfrm>
          <a:prstGeom prst="rect">
            <a:avLst/>
          </a:prstGeom>
        </p:spPr>
      </p:pic>
      <p:pic>
        <p:nvPicPr>
          <p:cNvPr id="9" name="Picture 8"/>
          <p:cNvPicPr>
            <a:picLocks noChangeAspect="1"/>
          </p:cNvPicPr>
          <p:nvPr/>
        </p:nvPicPr>
        <p:blipFill>
          <a:blip r:embed="rId3"/>
          <a:stretch>
            <a:fillRect/>
          </a:stretch>
        </p:blipFill>
        <p:spPr>
          <a:xfrm>
            <a:off x="9072545" y="3901247"/>
            <a:ext cx="3104707" cy="2929983"/>
          </a:xfrm>
          <a:prstGeom prst="rect">
            <a:avLst/>
          </a:prstGeom>
        </p:spPr>
      </p:pic>
    </p:spTree>
    <p:extLst>
      <p:ext uri="{BB962C8B-B14F-4D97-AF65-F5344CB8AC3E}">
        <p14:creationId xmlns:p14="http://schemas.microsoft.com/office/powerpoint/2010/main" val="1030094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768691"/>
            <a:ext cx="10515600" cy="1325563"/>
          </a:xfrm>
        </p:spPr>
        <p:txBody>
          <a:bodyPr/>
          <a:lstStyle/>
          <a:p>
            <a:pPr algn="ctr"/>
            <a:r>
              <a:rPr lang="en-US" dirty="0" smtClean="0"/>
              <a:t>Open Hardware</a:t>
            </a:r>
            <a:endParaRPr lang="en-US" dirty="0"/>
          </a:p>
        </p:txBody>
      </p:sp>
    </p:spTree>
    <p:extLst>
      <p:ext uri="{BB962C8B-B14F-4D97-AF65-F5344CB8AC3E}">
        <p14:creationId xmlns:p14="http://schemas.microsoft.com/office/powerpoint/2010/main" val="1121888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493" y="0"/>
            <a:ext cx="11698336" cy="1140770"/>
          </a:xfrm>
        </p:spPr>
        <p:txBody>
          <a:bodyPr>
            <a:normAutofit/>
          </a:bodyPr>
          <a:lstStyle/>
          <a:p>
            <a:pPr algn="ctr"/>
            <a:r>
              <a:rPr lang="en-US" sz="4000" dirty="0"/>
              <a:t>Open Networking</a:t>
            </a:r>
            <a:r>
              <a:rPr lang="en-US" sz="4000" dirty="0" smtClean="0"/>
              <a:t>: “</a:t>
            </a:r>
            <a:r>
              <a:rPr lang="en-US" sz="4000" dirty="0" err="1" smtClean="0"/>
              <a:t>Whitebox</a:t>
            </a:r>
            <a:r>
              <a:rPr lang="en-US" sz="4000" dirty="0" smtClean="0"/>
              <a:t> switch</a:t>
            </a:r>
            <a:r>
              <a:rPr lang="en-US" sz="4000" dirty="0" smtClean="0"/>
              <a:t>”</a:t>
            </a:r>
            <a:endParaRPr lang="en-US" sz="4000" dirty="0"/>
          </a:p>
        </p:txBody>
      </p:sp>
      <p:pic>
        <p:nvPicPr>
          <p:cNvPr id="6" name="Picture 5"/>
          <p:cNvPicPr>
            <a:picLocks noChangeAspect="1"/>
          </p:cNvPicPr>
          <p:nvPr/>
        </p:nvPicPr>
        <p:blipFill>
          <a:blip r:embed="rId3"/>
          <a:stretch>
            <a:fillRect/>
          </a:stretch>
        </p:blipFill>
        <p:spPr>
          <a:xfrm>
            <a:off x="3083649" y="1140772"/>
            <a:ext cx="8104235" cy="4558632"/>
          </a:xfrm>
          <a:prstGeom prst="rect">
            <a:avLst/>
          </a:prstGeom>
        </p:spPr>
      </p:pic>
      <p:pic>
        <p:nvPicPr>
          <p:cNvPr id="16" name="Picture 15"/>
          <p:cNvPicPr>
            <a:picLocks noChangeAspect="1"/>
          </p:cNvPicPr>
          <p:nvPr/>
        </p:nvPicPr>
        <p:blipFill>
          <a:blip r:embed="rId4"/>
          <a:stretch>
            <a:fillRect/>
          </a:stretch>
        </p:blipFill>
        <p:spPr>
          <a:xfrm>
            <a:off x="886773" y="4451666"/>
            <a:ext cx="3110385" cy="1548972"/>
          </a:xfrm>
          <a:prstGeom prst="rect">
            <a:avLst/>
          </a:prstGeom>
        </p:spPr>
      </p:pic>
      <p:pic>
        <p:nvPicPr>
          <p:cNvPr id="20" name="Picture 19"/>
          <p:cNvPicPr>
            <a:picLocks noChangeAspect="1"/>
          </p:cNvPicPr>
          <p:nvPr/>
        </p:nvPicPr>
        <p:blipFill>
          <a:blip r:embed="rId5"/>
          <a:stretch>
            <a:fillRect/>
          </a:stretch>
        </p:blipFill>
        <p:spPr>
          <a:xfrm>
            <a:off x="583755" y="1140771"/>
            <a:ext cx="3569368" cy="1903663"/>
          </a:xfrm>
          <a:prstGeom prst="rect">
            <a:avLst/>
          </a:prstGeom>
        </p:spPr>
      </p:pic>
      <p:pic>
        <p:nvPicPr>
          <p:cNvPr id="7" name="Picture 6"/>
          <p:cNvPicPr>
            <a:picLocks noChangeAspect="1"/>
          </p:cNvPicPr>
          <p:nvPr/>
        </p:nvPicPr>
        <p:blipFill>
          <a:blip r:embed="rId6"/>
          <a:stretch>
            <a:fillRect/>
          </a:stretch>
        </p:blipFill>
        <p:spPr>
          <a:xfrm>
            <a:off x="10221239" y="4489648"/>
            <a:ext cx="1687656" cy="1687656"/>
          </a:xfrm>
          <a:prstGeom prst="rect">
            <a:avLst/>
          </a:prstGeom>
          <a:ln w="38100">
            <a:solidFill>
              <a:srgbClr val="318DE3"/>
            </a:solidFill>
          </a:ln>
        </p:spPr>
      </p:pic>
    </p:spTree>
    <p:extLst>
      <p:ext uri="{BB962C8B-B14F-4D97-AF65-F5344CB8AC3E}">
        <p14:creationId xmlns:p14="http://schemas.microsoft.com/office/powerpoint/2010/main" val="1720875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221" y="2913270"/>
            <a:ext cx="1793115" cy="726777"/>
          </a:xfrm>
          <a:prstGeom prst="rect">
            <a:avLst/>
          </a:prstGeom>
        </p:spPr>
      </p:pic>
      <p:sp>
        <p:nvSpPr>
          <p:cNvPr id="2" name="Title 1"/>
          <p:cNvSpPr>
            <a:spLocks noGrp="1"/>
          </p:cNvSpPr>
          <p:nvPr>
            <p:ph type="title"/>
          </p:nvPr>
        </p:nvSpPr>
        <p:spPr>
          <a:xfrm>
            <a:off x="838200" y="-1148"/>
            <a:ext cx="10515600" cy="1325563"/>
          </a:xfrm>
        </p:spPr>
        <p:txBody>
          <a:bodyPr>
            <a:normAutofit/>
          </a:bodyPr>
          <a:lstStyle/>
          <a:p>
            <a:pPr algn="ctr"/>
            <a:r>
              <a:rPr lang="en-US" sz="4000" dirty="0" smtClean="0"/>
              <a:t>Industry-Standard Network Hardware</a:t>
            </a:r>
            <a:endParaRPr lang="en-US" sz="4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1" y="2131962"/>
            <a:ext cx="1233648" cy="9138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8142" y="2059380"/>
            <a:ext cx="1033273" cy="52948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848" y="2016595"/>
            <a:ext cx="1378360" cy="82935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8015" y="3094890"/>
            <a:ext cx="1105895" cy="34282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6197" y="2477719"/>
            <a:ext cx="1398176" cy="480399"/>
          </a:xfrm>
          <a:prstGeom prst="rect">
            <a:avLst/>
          </a:prstGeom>
        </p:spPr>
      </p:pic>
      <p:sp>
        <p:nvSpPr>
          <p:cNvPr id="27" name="TextBox 26"/>
          <p:cNvSpPr txBox="1"/>
          <p:nvPr/>
        </p:nvSpPr>
        <p:spPr>
          <a:xfrm>
            <a:off x="980314" y="3085531"/>
            <a:ext cx="914033"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QFX 3500</a:t>
            </a:r>
          </a:p>
        </p:txBody>
      </p:sp>
      <p:sp>
        <p:nvSpPr>
          <p:cNvPr id="29" name="TextBox 28"/>
          <p:cNvSpPr txBox="1"/>
          <p:nvPr/>
        </p:nvSpPr>
        <p:spPr>
          <a:xfrm>
            <a:off x="2835368" y="2552408"/>
            <a:ext cx="1061188"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Nexus 3100</a:t>
            </a:r>
          </a:p>
        </p:txBody>
      </p:sp>
      <p:sp>
        <p:nvSpPr>
          <p:cNvPr id="30" name="TextBox 29"/>
          <p:cNvSpPr txBox="1"/>
          <p:nvPr/>
        </p:nvSpPr>
        <p:spPr>
          <a:xfrm>
            <a:off x="2785197" y="3586560"/>
            <a:ext cx="1074653"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Nexus 9000</a:t>
            </a:r>
          </a:p>
        </p:txBody>
      </p:sp>
      <p:sp>
        <p:nvSpPr>
          <p:cNvPr id="31" name="TextBox 30"/>
          <p:cNvSpPr txBox="1"/>
          <p:nvPr/>
        </p:nvSpPr>
        <p:spPr>
          <a:xfrm>
            <a:off x="4956594" y="2816674"/>
            <a:ext cx="681597"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7500E</a:t>
            </a:r>
          </a:p>
        </p:txBody>
      </p:sp>
      <p:sp>
        <p:nvSpPr>
          <p:cNvPr id="32" name="TextBox 31"/>
          <p:cNvSpPr txBox="1"/>
          <p:nvPr/>
        </p:nvSpPr>
        <p:spPr>
          <a:xfrm>
            <a:off x="4956861" y="3408472"/>
            <a:ext cx="676787" cy="297454"/>
          </a:xfrm>
          <a:prstGeom prst="rect">
            <a:avLst/>
          </a:prstGeom>
          <a:noFill/>
        </p:spPr>
        <p:txBody>
          <a:bodyPr wrap="none" rtlCol="0">
            <a:spAutoFit/>
          </a:bodyPr>
          <a:lstStyle/>
          <a:p>
            <a:pPr algn="ctr"/>
            <a:r>
              <a:rPr lang="en-US" sz="1333" dirty="0">
                <a:solidFill>
                  <a:schemeClr val="tx1">
                    <a:lumMod val="75000"/>
                    <a:lumOff val="25000"/>
                  </a:schemeClr>
                </a:solidFill>
                <a:latin typeface="Franklin Gothic Book"/>
                <a:cs typeface="Franklin Gothic Book"/>
              </a:rPr>
              <a:t>7250X</a:t>
            </a:r>
          </a:p>
        </p:txBody>
      </p:sp>
      <p:sp>
        <p:nvSpPr>
          <p:cNvPr id="35" name="TextBox 34"/>
          <p:cNvSpPr txBox="1"/>
          <p:nvPr/>
        </p:nvSpPr>
        <p:spPr>
          <a:xfrm>
            <a:off x="6480330" y="2937248"/>
            <a:ext cx="4698309" cy="707694"/>
          </a:xfrm>
          <a:prstGeom prst="rect">
            <a:avLst/>
          </a:prstGeom>
          <a:noFill/>
        </p:spPr>
        <p:txBody>
          <a:bodyPr wrap="square" rtlCol="0">
            <a:spAutoFit/>
          </a:bodyPr>
          <a:lstStyle/>
          <a:p>
            <a:pPr algn="ctr"/>
            <a:r>
              <a:rPr lang="en-US" sz="1333" dirty="0">
                <a:solidFill>
                  <a:schemeClr val="tx1">
                    <a:lumMod val="75000"/>
                    <a:lumOff val="25000"/>
                  </a:schemeClr>
                </a:solidFill>
                <a:latin typeface="Franklin Gothic Book"/>
                <a:cs typeface="Franklin Gothic Book"/>
              </a:rPr>
              <a:t>HCL:</a:t>
            </a:r>
          </a:p>
          <a:p>
            <a:pPr algn="ctr"/>
            <a:r>
              <a:rPr lang="en-US" sz="1333" dirty="0" err="1">
                <a:solidFill>
                  <a:schemeClr val="tx1">
                    <a:lumMod val="75000"/>
                    <a:lumOff val="25000"/>
                  </a:schemeClr>
                </a:solidFill>
                <a:latin typeface="Franklin Gothic Book"/>
                <a:cs typeface="Franklin Gothic Book"/>
              </a:rPr>
              <a:t>Agema</a:t>
            </a:r>
            <a:r>
              <a:rPr lang="en-US" sz="1333" dirty="0">
                <a:solidFill>
                  <a:schemeClr val="tx1">
                    <a:lumMod val="75000"/>
                    <a:lumOff val="25000"/>
                  </a:schemeClr>
                </a:solidFill>
                <a:latin typeface="Franklin Gothic Book"/>
                <a:cs typeface="Franklin Gothic Book"/>
              </a:rPr>
              <a:t>, Dell Edge-Core, HPE, </a:t>
            </a:r>
            <a:r>
              <a:rPr lang="en-US" sz="1333" i="1" dirty="0" err="1">
                <a:solidFill>
                  <a:schemeClr val="tx1">
                    <a:lumMod val="75000"/>
                    <a:lumOff val="25000"/>
                  </a:schemeClr>
                </a:solidFill>
                <a:latin typeface="Franklin Gothic Book"/>
                <a:cs typeface="Franklin Gothic Book"/>
              </a:rPr>
              <a:t>Mellanox</a:t>
            </a:r>
            <a:r>
              <a:rPr lang="en-US" sz="1333" dirty="0">
                <a:solidFill>
                  <a:schemeClr val="tx1">
                    <a:lumMod val="75000"/>
                    <a:lumOff val="25000"/>
                  </a:schemeClr>
                </a:solidFill>
                <a:latin typeface="Franklin Gothic Book"/>
                <a:cs typeface="Franklin Gothic Book"/>
              </a:rPr>
              <a:t>, Penguin Computing, </a:t>
            </a:r>
          </a:p>
          <a:p>
            <a:pPr algn="ctr"/>
            <a:r>
              <a:rPr lang="en-US" sz="1333" dirty="0">
                <a:solidFill>
                  <a:schemeClr val="tx1">
                    <a:lumMod val="75000"/>
                    <a:lumOff val="25000"/>
                  </a:schemeClr>
                </a:solidFill>
                <a:latin typeface="Franklin Gothic Book"/>
                <a:cs typeface="Franklin Gothic Book"/>
              </a:rPr>
              <a:t>Quanta, </a:t>
            </a:r>
            <a:r>
              <a:rPr lang="en-US" sz="1333" dirty="0" err="1">
                <a:solidFill>
                  <a:schemeClr val="tx1">
                    <a:lumMod val="75000"/>
                    <a:lumOff val="25000"/>
                  </a:schemeClr>
                </a:solidFill>
                <a:latin typeface="Franklin Gothic Book"/>
                <a:cs typeface="Franklin Gothic Book"/>
              </a:rPr>
              <a:t>Supermicro</a:t>
            </a:r>
            <a:endParaRPr lang="en-US" sz="1333" dirty="0">
              <a:solidFill>
                <a:schemeClr val="tx1">
                  <a:lumMod val="75000"/>
                  <a:lumOff val="25000"/>
                </a:schemeClr>
              </a:solidFill>
              <a:latin typeface="Franklin Gothic Book"/>
              <a:cs typeface="Franklin Gothic Book"/>
            </a:endParaRPr>
          </a:p>
        </p:txBody>
      </p: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8494" y="4814811"/>
            <a:ext cx="1950889" cy="1455039"/>
          </a:xfrm>
          <a:prstGeom prst="rect">
            <a:avLst/>
          </a:prstGeom>
        </p:spPr>
      </p:pic>
      <p:sp>
        <p:nvSpPr>
          <p:cNvPr id="38" name="Isosceles Triangle 37"/>
          <p:cNvSpPr/>
          <p:nvPr/>
        </p:nvSpPr>
        <p:spPr>
          <a:xfrm flipV="1">
            <a:off x="681699" y="4181071"/>
            <a:ext cx="10901027" cy="75822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sz="2400" dirty="0">
              <a:latin typeface="Franklin Gothic Book"/>
              <a:cs typeface="Franklin Gothic Book"/>
            </a:endParaRPr>
          </a:p>
        </p:txBody>
      </p:sp>
      <p:sp>
        <p:nvSpPr>
          <p:cNvPr id="39" name="Rectangle 38"/>
          <p:cNvSpPr/>
          <p:nvPr/>
        </p:nvSpPr>
        <p:spPr>
          <a:xfrm>
            <a:off x="681699" y="1312364"/>
            <a:ext cx="1484909"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0" name="Rectangle 39"/>
          <p:cNvSpPr/>
          <p:nvPr/>
        </p:nvSpPr>
        <p:spPr>
          <a:xfrm>
            <a:off x="2303391" y="1317176"/>
            <a:ext cx="2058711"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1" name="Rectangle 40"/>
          <p:cNvSpPr/>
          <p:nvPr/>
        </p:nvSpPr>
        <p:spPr>
          <a:xfrm>
            <a:off x="4516012" y="1317088"/>
            <a:ext cx="1639817"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4" name="Rectangle 43"/>
          <p:cNvSpPr/>
          <p:nvPr/>
        </p:nvSpPr>
        <p:spPr>
          <a:xfrm>
            <a:off x="6304164" y="1317176"/>
            <a:ext cx="5278563" cy="286870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ranklin Gothic Book"/>
              <a:cs typeface="Franklin Gothic Book"/>
            </a:endParaRPr>
          </a:p>
        </p:txBody>
      </p:sp>
      <p:sp>
        <p:nvSpPr>
          <p:cNvPr id="46" name="TextBox 45"/>
          <p:cNvSpPr txBox="1"/>
          <p:nvPr/>
        </p:nvSpPr>
        <p:spPr>
          <a:xfrm>
            <a:off x="5534670" y="4380646"/>
            <a:ext cx="1091068" cy="318100"/>
          </a:xfrm>
          <a:prstGeom prst="rect">
            <a:avLst/>
          </a:prstGeom>
          <a:noFill/>
        </p:spPr>
        <p:txBody>
          <a:bodyPr wrap="none" rtlCol="0">
            <a:spAutoFit/>
          </a:bodyPr>
          <a:lstStyle/>
          <a:p>
            <a:pPr algn="ctr"/>
            <a:r>
              <a:rPr lang="en-US" sz="1467" i="1" dirty="0">
                <a:solidFill>
                  <a:schemeClr val="bg1"/>
                </a:solidFill>
                <a:latin typeface="Franklin Gothic Book"/>
                <a:cs typeface="Franklin Gothic Book"/>
              </a:rPr>
              <a:t>p</a:t>
            </a:r>
            <a:r>
              <a:rPr lang="en-US" sz="1467" i="1" dirty="0">
                <a:solidFill>
                  <a:schemeClr val="bg1"/>
                </a:solidFill>
                <a:latin typeface="Franklin Gothic Book"/>
                <a:cs typeface="Franklin Gothic Book"/>
              </a:rPr>
              <a:t>owered by</a:t>
            </a:r>
          </a:p>
        </p:txBody>
      </p:sp>
      <p:sp>
        <p:nvSpPr>
          <p:cNvPr id="47" name="Rectangle 46"/>
          <p:cNvSpPr/>
          <p:nvPr/>
        </p:nvSpPr>
        <p:spPr>
          <a:xfrm>
            <a:off x="681699" y="1312365"/>
            <a:ext cx="1484909"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Juniper</a:t>
            </a:r>
            <a:endParaRPr lang="en-US" sz="1467" dirty="0">
              <a:latin typeface="Franklin Gothic Book"/>
              <a:cs typeface="Franklin Gothic Book"/>
            </a:endParaRPr>
          </a:p>
        </p:txBody>
      </p:sp>
      <p:sp>
        <p:nvSpPr>
          <p:cNvPr id="48" name="Rectangle 47"/>
          <p:cNvSpPr/>
          <p:nvPr/>
        </p:nvSpPr>
        <p:spPr>
          <a:xfrm>
            <a:off x="2303390" y="1316531"/>
            <a:ext cx="2058711"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Cisco</a:t>
            </a:r>
            <a:endParaRPr lang="en-US" sz="1467" dirty="0">
              <a:latin typeface="Franklin Gothic Book"/>
              <a:cs typeface="Franklin Gothic Book"/>
            </a:endParaRPr>
          </a:p>
        </p:txBody>
      </p:sp>
      <p:sp>
        <p:nvSpPr>
          <p:cNvPr id="51" name="Rectangle 50"/>
          <p:cNvSpPr/>
          <p:nvPr/>
        </p:nvSpPr>
        <p:spPr>
          <a:xfrm>
            <a:off x="4510540" y="1309419"/>
            <a:ext cx="1645289"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Arista</a:t>
            </a:r>
            <a:endParaRPr lang="en-US" sz="1467" dirty="0">
              <a:latin typeface="Franklin Gothic Book"/>
              <a:cs typeface="Franklin Gothic Book"/>
            </a:endParaRPr>
          </a:p>
        </p:txBody>
      </p:sp>
      <p:sp>
        <p:nvSpPr>
          <p:cNvPr id="54" name="Rectangle 53"/>
          <p:cNvSpPr/>
          <p:nvPr/>
        </p:nvSpPr>
        <p:spPr>
          <a:xfrm>
            <a:off x="6304164" y="1323218"/>
            <a:ext cx="5278563" cy="4996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dirty="0">
                <a:latin typeface="Franklin Gothic Book"/>
                <a:cs typeface="Franklin Gothic Book"/>
              </a:rPr>
              <a:t>Brite-Box | White Box</a:t>
            </a:r>
            <a:endParaRPr lang="en-US" sz="1467" dirty="0">
              <a:latin typeface="Franklin Gothic Book"/>
              <a:cs typeface="Franklin Gothic Book"/>
            </a:endParaRPr>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3689" y="3753496"/>
            <a:ext cx="415201" cy="415201"/>
          </a:xfrm>
          <a:prstGeom prst="rect">
            <a:avLst/>
          </a:prstGeom>
        </p:spPr>
      </p:pic>
      <p:pic>
        <p:nvPicPr>
          <p:cNvPr id="8" name="Picture 7"/>
          <p:cNvPicPr>
            <a:picLocks noChangeAspect="1"/>
          </p:cNvPicPr>
          <p:nvPr/>
        </p:nvPicPr>
        <p:blipFill>
          <a:blip r:embed="rId11"/>
          <a:stretch>
            <a:fillRect/>
          </a:stretch>
        </p:blipFill>
        <p:spPr>
          <a:xfrm>
            <a:off x="9414374" y="3736767"/>
            <a:ext cx="658077" cy="438364"/>
          </a:xfrm>
          <a:prstGeom prst="rect">
            <a:avLst/>
          </a:prstGeom>
        </p:spPr>
      </p:pic>
      <p:sp>
        <p:nvSpPr>
          <p:cNvPr id="10" name="TextBox 9"/>
          <p:cNvSpPr txBox="1"/>
          <p:nvPr/>
        </p:nvSpPr>
        <p:spPr>
          <a:xfrm>
            <a:off x="10481703" y="6133842"/>
            <a:ext cx="1643912" cy="307777"/>
          </a:xfrm>
          <a:prstGeom prst="rect">
            <a:avLst/>
          </a:prstGeom>
          <a:noFill/>
        </p:spPr>
        <p:txBody>
          <a:bodyPr wrap="none" rtlCol="0">
            <a:spAutoFit/>
          </a:bodyPr>
          <a:lstStyle/>
          <a:p>
            <a:r>
              <a:rPr lang="en-US" sz="1400" i="1" dirty="0">
                <a:solidFill>
                  <a:schemeClr val="tx1">
                    <a:lumMod val="75000"/>
                    <a:lumOff val="25000"/>
                  </a:schemeClr>
                </a:solidFill>
                <a:latin typeface="Franklin Gothic Book"/>
                <a:cs typeface="Franklin Gothic Book"/>
              </a:rPr>
              <a:t> * Spectrum not T2</a:t>
            </a:r>
          </a:p>
        </p:txBody>
      </p:sp>
      <p:grpSp>
        <p:nvGrpSpPr>
          <p:cNvPr id="14" name="Group 13"/>
          <p:cNvGrpSpPr/>
          <p:nvPr/>
        </p:nvGrpSpPr>
        <p:grpSpPr>
          <a:xfrm>
            <a:off x="8610224" y="3731943"/>
            <a:ext cx="700072" cy="420564"/>
            <a:chOff x="6457668" y="2798957"/>
            <a:chExt cx="525054" cy="315423"/>
          </a:xfrm>
        </p:grpSpPr>
        <p:pic>
          <p:nvPicPr>
            <p:cNvPr id="34" name="Picture 33"/>
            <p:cNvPicPr>
              <a:picLocks noChangeAspect="1"/>
            </p:cNvPicPr>
            <p:nvPr/>
          </p:nvPicPr>
          <p:blipFill>
            <a:blip r:embed="rId12"/>
            <a:stretch>
              <a:fillRect/>
            </a:stretch>
          </p:blipFill>
          <p:spPr>
            <a:xfrm>
              <a:off x="6457668" y="2802676"/>
              <a:ext cx="292767" cy="292767"/>
            </a:xfrm>
            <a:prstGeom prst="rect">
              <a:avLst/>
            </a:prstGeom>
          </p:spPr>
        </p:pic>
        <p:sp>
          <p:nvSpPr>
            <p:cNvPr id="12" name="TextBox 11"/>
            <p:cNvSpPr txBox="1"/>
            <p:nvPr/>
          </p:nvSpPr>
          <p:spPr>
            <a:xfrm>
              <a:off x="6672378" y="2798957"/>
              <a:ext cx="310344" cy="315423"/>
            </a:xfrm>
            <a:prstGeom prst="rect">
              <a:avLst/>
            </a:prstGeom>
            <a:noFill/>
          </p:spPr>
          <p:txBody>
            <a:bodyPr wrap="square" rtlCol="0">
              <a:spAutoFit/>
            </a:bodyPr>
            <a:lstStyle/>
            <a:p>
              <a:r>
                <a:rPr lang="en-US" sz="2133">
                  <a:solidFill>
                    <a:schemeClr val="tx1">
                      <a:lumMod val="75000"/>
                      <a:lumOff val="25000"/>
                    </a:schemeClr>
                  </a:solidFill>
                  <a:latin typeface="Franklin Gothic Book"/>
                  <a:cs typeface="Franklin Gothic Book"/>
                </a:rPr>
                <a:t>*</a:t>
              </a:r>
              <a:endParaRPr lang="en-US" sz="2133" dirty="0">
                <a:solidFill>
                  <a:schemeClr val="tx1">
                    <a:lumMod val="75000"/>
                    <a:lumOff val="25000"/>
                  </a:schemeClr>
                </a:solidFill>
                <a:latin typeface="Franklin Gothic Book"/>
                <a:cs typeface="Franklin Gothic Book"/>
              </a:endParaRPr>
            </a:p>
          </p:txBody>
        </p:sp>
      </p:grpSp>
    </p:spTree>
    <p:extLst>
      <p:ext uri="{BB962C8B-B14F-4D97-AF65-F5344CB8AC3E}">
        <p14:creationId xmlns:p14="http://schemas.microsoft.com/office/powerpoint/2010/main" val="560363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074" y="2585811"/>
            <a:ext cx="10515600" cy="1325563"/>
          </a:xfrm>
        </p:spPr>
        <p:txBody>
          <a:bodyPr/>
          <a:lstStyle/>
          <a:p>
            <a:pPr algn="ctr"/>
            <a:r>
              <a:rPr lang="en-US" dirty="0" smtClean="0"/>
              <a:t>APD</a:t>
            </a:r>
            <a:endParaRPr lang="en-US" dirty="0"/>
          </a:p>
        </p:txBody>
      </p:sp>
    </p:spTree>
    <p:extLst>
      <p:ext uri="{BB962C8B-B14F-4D97-AF65-F5344CB8AC3E}">
        <p14:creationId xmlns:p14="http://schemas.microsoft.com/office/powerpoint/2010/main" val="1228388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7325533" y="4340076"/>
            <a:ext cx="4068412" cy="953649"/>
          </a:xfrm>
          <a:prstGeom prst="round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solidFill>
                  <a:srgbClr val="000000"/>
                </a:solidFill>
                <a:latin typeface="Franklin Gothic Book"/>
                <a:cs typeface="Franklin Gothic Book"/>
              </a:rPr>
              <a:t>Operating System</a:t>
            </a:r>
            <a:endParaRPr lang="en-US" sz="2133" dirty="0">
              <a:solidFill>
                <a:srgbClr val="000000"/>
              </a:solidFill>
              <a:latin typeface="Franklin Gothic Book"/>
              <a:cs typeface="Franklin Gothic Book"/>
            </a:endParaRPr>
          </a:p>
        </p:txBody>
      </p:sp>
      <p:sp>
        <p:nvSpPr>
          <p:cNvPr id="28" name="Rounded Rectangle 27"/>
          <p:cNvSpPr/>
          <p:nvPr/>
        </p:nvSpPr>
        <p:spPr>
          <a:xfrm>
            <a:off x="7325533" y="2101689"/>
            <a:ext cx="4068412" cy="713691"/>
          </a:xfrm>
          <a:prstGeom prst="round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solidFill>
                  <a:srgbClr val="000000"/>
                </a:solidFill>
                <a:latin typeface="Franklin Gothic Book"/>
                <a:cs typeface="Franklin Gothic Book"/>
              </a:rPr>
              <a:t>Operating System</a:t>
            </a:r>
            <a:endParaRPr lang="en-US" sz="2133" dirty="0">
              <a:solidFill>
                <a:srgbClr val="000000"/>
              </a:solidFill>
              <a:latin typeface="Franklin Gothic Book"/>
              <a:cs typeface="Franklin Gothic Book"/>
            </a:endParaRPr>
          </a:p>
        </p:txBody>
      </p:sp>
      <p:pic>
        <p:nvPicPr>
          <p:cNvPr id="3" name="Picture 2"/>
          <p:cNvPicPr>
            <a:picLocks noChangeAspect="1"/>
          </p:cNvPicPr>
          <p:nvPr/>
        </p:nvPicPr>
        <p:blipFill>
          <a:blip r:embed="rId3"/>
          <a:stretch>
            <a:fillRect/>
          </a:stretch>
        </p:blipFill>
        <p:spPr>
          <a:xfrm>
            <a:off x="7118687" y="3154557"/>
            <a:ext cx="1671591" cy="662456"/>
          </a:xfrm>
          <a:prstGeom prst="rect">
            <a:avLst/>
          </a:prstGeom>
        </p:spPr>
      </p:pic>
      <p:pic>
        <p:nvPicPr>
          <p:cNvPr id="23" name="Picture 22"/>
          <p:cNvPicPr>
            <a:picLocks noChangeAspect="1"/>
          </p:cNvPicPr>
          <p:nvPr/>
        </p:nvPicPr>
        <p:blipFill>
          <a:blip r:embed="rId3"/>
          <a:stretch>
            <a:fillRect/>
          </a:stretch>
        </p:blipFill>
        <p:spPr>
          <a:xfrm>
            <a:off x="8568091" y="3154557"/>
            <a:ext cx="1671591" cy="662456"/>
          </a:xfrm>
          <a:prstGeom prst="rect">
            <a:avLst/>
          </a:prstGeom>
        </p:spPr>
      </p:pic>
      <p:pic>
        <p:nvPicPr>
          <p:cNvPr id="24" name="Picture 23"/>
          <p:cNvPicPr>
            <a:picLocks noChangeAspect="1"/>
          </p:cNvPicPr>
          <p:nvPr/>
        </p:nvPicPr>
        <p:blipFill>
          <a:blip r:embed="rId3"/>
          <a:stretch>
            <a:fillRect/>
          </a:stretch>
        </p:blipFill>
        <p:spPr>
          <a:xfrm>
            <a:off x="10017442" y="3146229"/>
            <a:ext cx="1671591" cy="662456"/>
          </a:xfrm>
          <a:prstGeom prst="rect">
            <a:avLst/>
          </a:prstGeom>
        </p:spPr>
      </p:pic>
      <p:sp>
        <p:nvSpPr>
          <p:cNvPr id="2" name="Title 1"/>
          <p:cNvSpPr>
            <a:spLocks noGrp="1"/>
          </p:cNvSpPr>
          <p:nvPr>
            <p:ph type="title"/>
          </p:nvPr>
        </p:nvSpPr>
        <p:spPr>
          <a:xfrm>
            <a:off x="838200" y="12424"/>
            <a:ext cx="10515600" cy="1325563"/>
          </a:xfrm>
        </p:spPr>
        <p:txBody>
          <a:bodyPr>
            <a:normAutofit/>
          </a:bodyPr>
          <a:lstStyle/>
          <a:p>
            <a:pPr algn="ctr"/>
            <a:r>
              <a:rPr lang="en-US" sz="4000" dirty="0" smtClean="0"/>
              <a:t>ACPI </a:t>
            </a:r>
            <a:r>
              <a:rPr lang="en-US" sz="4000" dirty="0"/>
              <a:t>Platform Description (APD</a:t>
            </a:r>
            <a:r>
              <a:rPr lang="en-US" sz="4000" dirty="0"/>
              <a:t>)</a:t>
            </a:r>
            <a:endParaRPr lang="en-US" sz="4000" dirty="0">
              <a:solidFill>
                <a:schemeClr val="accent6">
                  <a:lumMod val="75000"/>
                </a:schemeClr>
              </a:solidFill>
            </a:endParaRPr>
          </a:p>
        </p:txBody>
      </p:sp>
      <p:sp>
        <p:nvSpPr>
          <p:cNvPr id="25" name="Content Placeholder 24"/>
          <p:cNvSpPr>
            <a:spLocks noGrp="1"/>
          </p:cNvSpPr>
          <p:nvPr>
            <p:ph idx="1"/>
          </p:nvPr>
        </p:nvSpPr>
        <p:spPr>
          <a:xfrm>
            <a:off x="432387" y="2238156"/>
            <a:ext cx="5820276" cy="3613397"/>
          </a:xfrm>
        </p:spPr>
        <p:txBody>
          <a:bodyPr>
            <a:noAutofit/>
          </a:bodyPr>
          <a:lstStyle/>
          <a:p>
            <a:r>
              <a:rPr lang="en-US" sz="3200" dirty="0"/>
              <a:t>ACPI extension for networking</a:t>
            </a:r>
          </a:p>
          <a:p>
            <a:pPr lvl="1"/>
            <a:r>
              <a:rPr lang="en-US" sz="2667" dirty="0"/>
              <a:t>used for PCs/servers</a:t>
            </a:r>
          </a:p>
          <a:p>
            <a:r>
              <a:rPr lang="en-US" sz="3200" dirty="0"/>
              <a:t>Cuts Platform integration time </a:t>
            </a:r>
          </a:p>
          <a:p>
            <a:pPr lvl="1"/>
            <a:r>
              <a:rPr lang="en-US" sz="2667" dirty="0"/>
              <a:t>months to days</a:t>
            </a:r>
          </a:p>
          <a:p>
            <a:r>
              <a:rPr lang="en-US" sz="3200" dirty="0"/>
              <a:t>Accelerate platform availability</a:t>
            </a:r>
            <a:endParaRPr lang="en-US" sz="3200" dirty="0"/>
          </a:p>
        </p:txBody>
      </p:sp>
      <p:sp>
        <p:nvSpPr>
          <p:cNvPr id="26" name="Rectangle 25"/>
          <p:cNvSpPr/>
          <p:nvPr/>
        </p:nvSpPr>
        <p:spPr>
          <a:xfrm>
            <a:off x="3885755" y="6470665"/>
            <a:ext cx="4527713" cy="276999"/>
          </a:xfrm>
          <a:prstGeom prst="rect">
            <a:avLst/>
          </a:prstGeom>
        </p:spPr>
        <p:txBody>
          <a:bodyPr wrap="none">
            <a:spAutoFit/>
          </a:bodyPr>
          <a:lstStyle/>
          <a:p>
            <a:pPr lvl="0" algn="ctr"/>
            <a:r>
              <a:rPr lang="en-US" sz="1200" dirty="0">
                <a:solidFill>
                  <a:prstClr val="white"/>
                </a:solidFill>
                <a:latin typeface="Franklin Gothic Book"/>
              </a:rPr>
              <a:t>Content Presented Under Embargo Until March 10, 2015 10 AM PT</a:t>
            </a:r>
          </a:p>
        </p:txBody>
      </p:sp>
      <p:sp>
        <p:nvSpPr>
          <p:cNvPr id="51" name="Content Placeholder 2"/>
          <p:cNvSpPr>
            <a:spLocks noGrp="1"/>
          </p:cNvSpPr>
          <p:nvPr>
            <p:ph idx="1"/>
          </p:nvPr>
        </p:nvSpPr>
        <p:spPr>
          <a:xfrm>
            <a:off x="2250875" y="1152929"/>
            <a:ext cx="7496291" cy="448715"/>
          </a:xfrm>
        </p:spPr>
        <p:txBody>
          <a:bodyPr>
            <a:noAutofit/>
          </a:bodyPr>
          <a:lstStyle/>
          <a:p>
            <a:pPr algn="ctr"/>
            <a:r>
              <a:rPr lang="en-US" dirty="0" smtClean="0">
                <a:solidFill>
                  <a:schemeClr val="accent3"/>
                </a:solidFill>
              </a:rPr>
              <a:t>Standardizing Platform Description</a:t>
            </a:r>
          </a:p>
        </p:txBody>
      </p:sp>
      <p:sp>
        <p:nvSpPr>
          <p:cNvPr id="4" name="TextBox 3"/>
          <p:cNvSpPr txBox="1"/>
          <p:nvPr/>
        </p:nvSpPr>
        <p:spPr>
          <a:xfrm>
            <a:off x="6160056" y="2558519"/>
            <a:ext cx="943272" cy="420564"/>
          </a:xfrm>
          <a:prstGeom prst="rect">
            <a:avLst/>
          </a:prstGeom>
          <a:noFill/>
        </p:spPr>
        <p:txBody>
          <a:bodyPr wrap="none" rtlCol="0">
            <a:spAutoFit/>
          </a:bodyPr>
          <a:lstStyle/>
          <a:p>
            <a:r>
              <a:rPr lang="en-US" sz="2133" dirty="0">
                <a:solidFill>
                  <a:schemeClr val="tx1">
                    <a:lumMod val="75000"/>
                    <a:lumOff val="25000"/>
                  </a:schemeClr>
                </a:solidFill>
                <a:latin typeface="Franklin Gothic Book"/>
                <a:cs typeface="Franklin Gothic Book"/>
              </a:rPr>
              <a:t>Before</a:t>
            </a:r>
          </a:p>
        </p:txBody>
      </p:sp>
      <p:sp>
        <p:nvSpPr>
          <p:cNvPr id="13" name="TextBox 12"/>
          <p:cNvSpPr txBox="1"/>
          <p:nvPr/>
        </p:nvSpPr>
        <p:spPr>
          <a:xfrm>
            <a:off x="5999021" y="4636040"/>
            <a:ext cx="1244251" cy="420564"/>
          </a:xfrm>
          <a:prstGeom prst="rect">
            <a:avLst/>
          </a:prstGeom>
          <a:noFill/>
        </p:spPr>
        <p:txBody>
          <a:bodyPr wrap="none" rtlCol="0">
            <a:spAutoFit/>
          </a:bodyPr>
          <a:lstStyle/>
          <a:p>
            <a:r>
              <a:rPr lang="en-US" sz="2133" dirty="0">
                <a:solidFill>
                  <a:schemeClr val="tx1">
                    <a:lumMod val="75000"/>
                    <a:lumOff val="25000"/>
                  </a:schemeClr>
                </a:solidFill>
                <a:latin typeface="Franklin Gothic Book"/>
                <a:cs typeface="Franklin Gothic Book"/>
              </a:rPr>
              <a:t>With APD</a:t>
            </a:r>
          </a:p>
        </p:txBody>
      </p:sp>
      <p:cxnSp>
        <p:nvCxnSpPr>
          <p:cNvPr id="19" name="Straight Connector 18"/>
          <p:cNvCxnSpPr/>
          <p:nvPr/>
        </p:nvCxnSpPr>
        <p:spPr>
          <a:xfrm>
            <a:off x="6540509" y="4041050"/>
            <a:ext cx="5420624" cy="17455"/>
          </a:xfrm>
          <a:prstGeom prst="line">
            <a:avLst/>
          </a:prstGeom>
          <a:ln w="158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0424807" y="2662615"/>
            <a:ext cx="845028" cy="67266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latin typeface="Franklin Gothic Book"/>
                <a:cs typeface="Franklin Gothic Book"/>
              </a:rPr>
              <a:t>Platform  Specific Driver</a:t>
            </a:r>
            <a:endParaRPr lang="en-US" sz="1067" dirty="0">
              <a:latin typeface="Franklin Gothic Book"/>
              <a:cs typeface="Franklin Gothic Book"/>
            </a:endParaRPr>
          </a:p>
        </p:txBody>
      </p:sp>
      <p:sp>
        <p:nvSpPr>
          <p:cNvPr id="29" name="Rectangle 28"/>
          <p:cNvSpPr/>
          <p:nvPr/>
        </p:nvSpPr>
        <p:spPr>
          <a:xfrm>
            <a:off x="8987598" y="2662615"/>
            <a:ext cx="845028" cy="6726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1"/>
                </a:solidFill>
                <a:latin typeface="Franklin Gothic Book"/>
                <a:cs typeface="Franklin Gothic Book"/>
              </a:rPr>
              <a:t>Platform Specific Driver</a:t>
            </a:r>
            <a:endParaRPr lang="en-US" sz="1067" dirty="0">
              <a:solidFill>
                <a:schemeClr val="bg1"/>
              </a:solidFill>
              <a:latin typeface="Franklin Gothic Book"/>
              <a:cs typeface="Franklin Gothic Book"/>
            </a:endParaRPr>
          </a:p>
        </p:txBody>
      </p:sp>
      <p:sp>
        <p:nvSpPr>
          <p:cNvPr id="30" name="Rectangle 29"/>
          <p:cNvSpPr/>
          <p:nvPr/>
        </p:nvSpPr>
        <p:spPr>
          <a:xfrm>
            <a:off x="7526145" y="2662615"/>
            <a:ext cx="845028" cy="67266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1"/>
                </a:solidFill>
                <a:latin typeface="Franklin Gothic Book"/>
                <a:cs typeface="Franklin Gothic Book"/>
              </a:rPr>
              <a:t>Platform Specific Driver</a:t>
            </a:r>
            <a:endParaRPr lang="en-US" sz="1067" dirty="0">
              <a:solidFill>
                <a:schemeClr val="bg1"/>
              </a:solidFill>
              <a:latin typeface="Franklin Gothic Book"/>
              <a:cs typeface="Franklin Gothic Book"/>
            </a:endParaRPr>
          </a:p>
        </p:txBody>
      </p:sp>
      <p:pic>
        <p:nvPicPr>
          <p:cNvPr id="36" name="Picture 35"/>
          <p:cNvPicPr>
            <a:picLocks noChangeAspect="1"/>
          </p:cNvPicPr>
          <p:nvPr/>
        </p:nvPicPr>
        <p:blipFill>
          <a:blip r:embed="rId3"/>
          <a:stretch>
            <a:fillRect/>
          </a:stretch>
        </p:blipFill>
        <p:spPr>
          <a:xfrm>
            <a:off x="7151187" y="5558361"/>
            <a:ext cx="1671591" cy="662456"/>
          </a:xfrm>
          <a:prstGeom prst="rect">
            <a:avLst/>
          </a:prstGeom>
        </p:spPr>
      </p:pic>
      <p:pic>
        <p:nvPicPr>
          <p:cNvPr id="38" name="Picture 37"/>
          <p:cNvPicPr>
            <a:picLocks noChangeAspect="1"/>
          </p:cNvPicPr>
          <p:nvPr/>
        </p:nvPicPr>
        <p:blipFill>
          <a:blip r:embed="rId3"/>
          <a:stretch>
            <a:fillRect/>
          </a:stretch>
        </p:blipFill>
        <p:spPr>
          <a:xfrm>
            <a:off x="8600591" y="5558361"/>
            <a:ext cx="1671591" cy="662456"/>
          </a:xfrm>
          <a:prstGeom prst="rect">
            <a:avLst/>
          </a:prstGeom>
        </p:spPr>
      </p:pic>
      <p:pic>
        <p:nvPicPr>
          <p:cNvPr id="40" name="Picture 39"/>
          <p:cNvPicPr>
            <a:picLocks noChangeAspect="1"/>
          </p:cNvPicPr>
          <p:nvPr/>
        </p:nvPicPr>
        <p:blipFill>
          <a:blip r:embed="rId3"/>
          <a:stretch>
            <a:fillRect/>
          </a:stretch>
        </p:blipFill>
        <p:spPr>
          <a:xfrm>
            <a:off x="10049942" y="5550033"/>
            <a:ext cx="1671591" cy="662456"/>
          </a:xfrm>
          <a:prstGeom prst="rect">
            <a:avLst/>
          </a:prstGeom>
        </p:spPr>
      </p:pic>
      <p:sp>
        <p:nvSpPr>
          <p:cNvPr id="8" name="Folded Corner 7"/>
          <p:cNvSpPr/>
          <p:nvPr/>
        </p:nvSpPr>
        <p:spPr>
          <a:xfrm>
            <a:off x="7570009" y="5420229"/>
            <a:ext cx="801164" cy="397212"/>
          </a:xfrm>
          <a:prstGeom prst="foldedCorner">
            <a:avLst/>
          </a:prstGeom>
          <a:solidFill>
            <a:schemeClr val="accent5">
              <a:lumMod val="20000"/>
              <a:lumOff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a:t>
            </a:r>
            <a:r>
              <a:rPr lang="en-US" sz="1067" dirty="0">
                <a:solidFill>
                  <a:schemeClr val="tx1"/>
                </a:solidFill>
                <a:latin typeface="Franklin Gothic Book"/>
                <a:cs typeface="Franklin Gothic Book"/>
              </a:rPr>
              <a:t>escription</a:t>
            </a:r>
            <a:endParaRPr lang="en-US" sz="1067" dirty="0">
              <a:solidFill>
                <a:schemeClr val="tx1"/>
              </a:solidFill>
              <a:latin typeface="Franklin Gothic Book"/>
              <a:cs typeface="Franklin Gothic Book"/>
            </a:endParaRPr>
          </a:p>
        </p:txBody>
      </p:sp>
      <p:sp>
        <p:nvSpPr>
          <p:cNvPr id="35" name="Folded Corner 34"/>
          <p:cNvSpPr/>
          <p:nvPr/>
        </p:nvSpPr>
        <p:spPr>
          <a:xfrm>
            <a:off x="9031462" y="5419075"/>
            <a:ext cx="801164" cy="397212"/>
          </a:xfrm>
          <a:prstGeom prst="foldedCorner">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a:t>
            </a:r>
            <a:r>
              <a:rPr lang="en-US" sz="1067" dirty="0">
                <a:solidFill>
                  <a:schemeClr val="tx1"/>
                </a:solidFill>
                <a:latin typeface="Franklin Gothic Book"/>
                <a:cs typeface="Franklin Gothic Book"/>
              </a:rPr>
              <a:t>escription</a:t>
            </a:r>
            <a:endParaRPr lang="en-US" sz="1067" dirty="0">
              <a:solidFill>
                <a:schemeClr val="tx1"/>
              </a:solidFill>
              <a:latin typeface="Franklin Gothic Book"/>
              <a:cs typeface="Franklin Gothic Book"/>
            </a:endParaRPr>
          </a:p>
        </p:txBody>
      </p:sp>
      <p:sp>
        <p:nvSpPr>
          <p:cNvPr id="42" name="Folded Corner 41"/>
          <p:cNvSpPr/>
          <p:nvPr/>
        </p:nvSpPr>
        <p:spPr>
          <a:xfrm>
            <a:off x="10476874" y="5408190"/>
            <a:ext cx="801164" cy="397212"/>
          </a:xfrm>
          <a:prstGeom prst="foldedCorner">
            <a:avLst/>
          </a:prstGeom>
          <a:solidFill>
            <a:schemeClr val="accent6">
              <a:lumMod val="20000"/>
              <a:lumOff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67" dirty="0">
                <a:solidFill>
                  <a:schemeClr val="tx1"/>
                </a:solidFill>
                <a:latin typeface="Franklin Gothic Book"/>
                <a:cs typeface="Franklin Gothic Book"/>
              </a:rPr>
              <a:t>D</a:t>
            </a:r>
            <a:r>
              <a:rPr lang="en-US" sz="1067" dirty="0">
                <a:solidFill>
                  <a:schemeClr val="tx1"/>
                </a:solidFill>
                <a:latin typeface="Franklin Gothic Book"/>
                <a:cs typeface="Franklin Gothic Book"/>
              </a:rPr>
              <a:t>escription</a:t>
            </a:r>
            <a:endParaRPr lang="en-US" sz="1067" dirty="0">
              <a:solidFill>
                <a:schemeClr val="tx1"/>
              </a:solidFill>
              <a:latin typeface="Franklin Gothic Book"/>
              <a:cs typeface="Franklin Gothic Book"/>
            </a:endParaRPr>
          </a:p>
        </p:txBody>
      </p:sp>
      <p:cxnSp>
        <p:nvCxnSpPr>
          <p:cNvPr id="15" name="Straight Arrow Connector 14"/>
          <p:cNvCxnSpPr>
            <a:stCxn id="8" idx="0"/>
          </p:cNvCxnSpPr>
          <p:nvPr/>
        </p:nvCxnSpPr>
        <p:spPr>
          <a:xfrm flipV="1">
            <a:off x="7970591" y="5157489"/>
            <a:ext cx="400581" cy="262740"/>
          </a:xfrm>
          <a:prstGeom prst="straightConnector1">
            <a:avLst/>
          </a:prstGeom>
          <a:ln w="15875">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2" idx="0"/>
          </p:cNvCxnSpPr>
          <p:nvPr/>
        </p:nvCxnSpPr>
        <p:spPr>
          <a:xfrm flipH="1" flipV="1">
            <a:off x="10476874" y="5157488"/>
            <a:ext cx="400583" cy="250701"/>
          </a:xfrm>
          <a:prstGeom prst="straightConnector1">
            <a:avLst/>
          </a:prstGeom>
          <a:ln w="15875">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0"/>
          </p:cNvCxnSpPr>
          <p:nvPr/>
        </p:nvCxnSpPr>
        <p:spPr>
          <a:xfrm flipV="1">
            <a:off x="9432044" y="5157488"/>
            <a:ext cx="0" cy="261587"/>
          </a:xfrm>
          <a:prstGeom prst="straightConnector1">
            <a:avLst/>
          </a:prstGeom>
          <a:ln w="158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7710007" y="4861744"/>
            <a:ext cx="3531271" cy="29574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Franklin Gothic Book"/>
                <a:cs typeface="Franklin Gothic Book"/>
              </a:rPr>
              <a:t>Generic Platform Driver</a:t>
            </a:r>
            <a:endParaRPr lang="en-US" sz="1200" dirty="0">
              <a:latin typeface="Franklin Gothic Book"/>
              <a:cs typeface="Franklin Gothic Book"/>
            </a:endParaRPr>
          </a:p>
        </p:txBody>
      </p:sp>
    </p:spTree>
    <p:extLst>
      <p:ext uri="{BB962C8B-B14F-4D97-AF65-F5344CB8AC3E}">
        <p14:creationId xmlns:p14="http://schemas.microsoft.com/office/powerpoint/2010/main" val="1255714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PD-logo-bla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733" y="4470748"/>
            <a:ext cx="1987444" cy="894459"/>
          </a:xfrm>
          <a:prstGeom prst="rect">
            <a:avLst/>
          </a:prstGeom>
          <a:ln>
            <a:noFill/>
          </a:ln>
        </p:spPr>
      </p:pic>
      <p:sp>
        <p:nvSpPr>
          <p:cNvPr id="39" name="Rounded Rectangle 38"/>
          <p:cNvSpPr/>
          <p:nvPr/>
        </p:nvSpPr>
        <p:spPr bwMode="auto">
          <a:xfrm>
            <a:off x="7923163" y="4508716"/>
            <a:ext cx="2999611" cy="823051"/>
          </a:xfrm>
          <a:prstGeom prst="roundRect">
            <a:avLst>
              <a:gd name="adj" fmla="val 7741"/>
            </a:avLst>
          </a:prstGeom>
          <a:no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2" name="Title 1"/>
          <p:cNvSpPr>
            <a:spLocks noGrp="1"/>
          </p:cNvSpPr>
          <p:nvPr>
            <p:ph type="title"/>
          </p:nvPr>
        </p:nvSpPr>
        <p:spPr>
          <a:xfrm>
            <a:off x="838199" y="-16725"/>
            <a:ext cx="10761617" cy="1325563"/>
          </a:xfrm>
        </p:spPr>
        <p:txBody>
          <a:bodyPr>
            <a:normAutofit/>
          </a:bodyPr>
          <a:lstStyle/>
          <a:p>
            <a:pPr algn="ctr"/>
            <a:r>
              <a:rPr lang="en-US" sz="4000" dirty="0"/>
              <a:t>O</a:t>
            </a:r>
            <a:r>
              <a:rPr lang="en-US" sz="4000" dirty="0" smtClean="0"/>
              <a:t>pen </a:t>
            </a:r>
            <a:r>
              <a:rPr lang="en-US" sz="4000" dirty="0"/>
              <a:t>ecosystem for open networking to thrive</a:t>
            </a:r>
            <a:endParaRPr lang="en-US" sz="4000" dirty="0">
              <a:solidFill>
                <a:schemeClr val="accent6">
                  <a:lumMod val="75000"/>
                </a:schemeClr>
              </a:solidFill>
            </a:endParaRPr>
          </a:p>
        </p:txBody>
      </p:sp>
      <p:sp>
        <p:nvSpPr>
          <p:cNvPr id="11" name="Content Placeholder 10"/>
          <p:cNvSpPr>
            <a:spLocks noGrp="1"/>
          </p:cNvSpPr>
          <p:nvPr>
            <p:ph idx="13"/>
          </p:nvPr>
        </p:nvSpPr>
        <p:spPr>
          <a:xfrm>
            <a:off x="7917383" y="1542673"/>
            <a:ext cx="4218912" cy="4995091"/>
          </a:xfrm>
        </p:spPr>
        <p:txBody>
          <a:bodyPr/>
          <a:lstStyle/>
          <a:p>
            <a:pPr marL="0" indent="0">
              <a:buNone/>
            </a:pPr>
            <a:r>
              <a:rPr lang="en-US" b="1" dirty="0" smtClean="0">
                <a:latin typeface="Franklin Gothic Book" charset="0"/>
                <a:ea typeface="Franklin Gothic Book" charset="0"/>
                <a:cs typeface="Franklin Gothic Book" charset="0"/>
              </a:rPr>
              <a:t>Switches</a:t>
            </a:r>
            <a:endParaRPr lang="en-US" b="1" dirty="0">
              <a:latin typeface="Franklin Gothic Book" charset="0"/>
              <a:ea typeface="Franklin Gothic Book" charset="0"/>
              <a:cs typeface="Franklin Gothic Book" charset="0"/>
            </a:endParaRPr>
          </a:p>
        </p:txBody>
      </p:sp>
      <p:pic>
        <p:nvPicPr>
          <p:cNvPr id="42" name="Picture 41"/>
          <p:cNvPicPr>
            <a:picLocks noChangeAspect="1"/>
          </p:cNvPicPr>
          <p:nvPr/>
        </p:nvPicPr>
        <p:blipFill>
          <a:blip r:embed="rId4"/>
          <a:stretch>
            <a:fillRect/>
          </a:stretch>
        </p:blipFill>
        <p:spPr>
          <a:xfrm>
            <a:off x="7617795" y="5376431"/>
            <a:ext cx="3544535" cy="975945"/>
          </a:xfrm>
          <a:prstGeom prst="rect">
            <a:avLst/>
          </a:prstGeom>
        </p:spPr>
      </p:pic>
      <p:sp>
        <p:nvSpPr>
          <p:cNvPr id="44" name="TextBox 43"/>
          <p:cNvSpPr txBox="1"/>
          <p:nvPr/>
        </p:nvSpPr>
        <p:spPr>
          <a:xfrm>
            <a:off x="4640848" y="2805964"/>
            <a:ext cx="2941190" cy="420564"/>
          </a:xfrm>
          <a:prstGeom prst="rect">
            <a:avLst/>
          </a:prstGeom>
          <a:noFill/>
        </p:spPr>
        <p:txBody>
          <a:bodyPr wrap="none" rtlCol="0">
            <a:spAutoFit/>
          </a:bodyPr>
          <a:lstStyle/>
          <a:p>
            <a:pPr algn="ctr"/>
            <a:r>
              <a:rPr lang="en-US" sz="2133" dirty="0">
                <a:solidFill>
                  <a:schemeClr val="tx1">
                    <a:lumMod val="75000"/>
                    <a:lumOff val="25000"/>
                  </a:schemeClr>
                </a:solidFill>
                <a:latin typeface="Franklin Gothic Book"/>
                <a:cs typeface="Franklin Gothic Book"/>
              </a:rPr>
              <a:t>Linux Networking Model</a:t>
            </a:r>
          </a:p>
        </p:txBody>
      </p:sp>
      <p:sp>
        <p:nvSpPr>
          <p:cNvPr id="48" name="Rectangle 47"/>
          <p:cNvSpPr/>
          <p:nvPr/>
        </p:nvSpPr>
        <p:spPr>
          <a:xfrm>
            <a:off x="4640847" y="4164473"/>
            <a:ext cx="2694708" cy="748795"/>
          </a:xfrm>
          <a:prstGeom prst="rect">
            <a:avLst/>
          </a:prstGeom>
        </p:spPr>
        <p:txBody>
          <a:bodyPr wrap="square">
            <a:spAutoFit/>
          </a:bodyPr>
          <a:lstStyle/>
          <a:p>
            <a:pPr algn="ctr"/>
            <a:r>
              <a:rPr lang="en-US" sz="2133" dirty="0">
                <a:solidFill>
                  <a:schemeClr val="tx1">
                    <a:lumMod val="85000"/>
                    <a:lumOff val="15000"/>
                  </a:schemeClr>
                </a:solidFill>
                <a:latin typeface="Franklin Gothic Book"/>
                <a:cs typeface="Franklin Gothic Book"/>
              </a:rPr>
              <a:t>Self-described platform to any OS</a:t>
            </a:r>
            <a:endParaRPr lang="en-US" sz="2133" dirty="0">
              <a:solidFill>
                <a:schemeClr val="tx1">
                  <a:lumMod val="85000"/>
                  <a:lumOff val="15000"/>
                </a:schemeClr>
              </a:solidFill>
              <a:latin typeface="Franklin Gothic Book"/>
              <a:cs typeface="Franklin Gothic Book"/>
            </a:endParaRPr>
          </a:p>
        </p:txBody>
      </p:sp>
      <p:sp>
        <p:nvSpPr>
          <p:cNvPr id="49" name="Rectangle 48"/>
          <p:cNvSpPr/>
          <p:nvPr/>
        </p:nvSpPr>
        <p:spPr>
          <a:xfrm>
            <a:off x="4663668" y="3361334"/>
            <a:ext cx="2671888" cy="748795"/>
          </a:xfrm>
          <a:prstGeom prst="rect">
            <a:avLst/>
          </a:prstGeom>
        </p:spPr>
        <p:txBody>
          <a:bodyPr wrap="square">
            <a:spAutoFit/>
          </a:bodyPr>
          <a:lstStyle/>
          <a:p>
            <a:pPr algn="ctr"/>
            <a:r>
              <a:rPr lang="en-US" sz="2133" dirty="0">
                <a:solidFill>
                  <a:schemeClr val="tx1">
                    <a:lumMod val="85000"/>
                    <a:lumOff val="15000"/>
                  </a:schemeClr>
                </a:solidFill>
                <a:latin typeface="Franklin Gothic Book"/>
                <a:cs typeface="Franklin Gothic Book"/>
              </a:rPr>
              <a:t>Load any OS on any platform</a:t>
            </a:r>
            <a:endParaRPr lang="en-US" sz="2133" dirty="0">
              <a:solidFill>
                <a:schemeClr val="tx1">
                  <a:lumMod val="85000"/>
                  <a:lumOff val="15000"/>
                </a:schemeClr>
              </a:solidFill>
              <a:latin typeface="Franklin Gothic Book"/>
              <a:cs typeface="Franklin Gothic Book"/>
            </a:endParaRPr>
          </a:p>
        </p:txBody>
      </p:sp>
      <p:sp>
        <p:nvSpPr>
          <p:cNvPr id="64" name="Content Placeholder 10"/>
          <p:cNvSpPr txBox="1">
            <a:spLocks/>
          </p:cNvSpPr>
          <p:nvPr/>
        </p:nvSpPr>
        <p:spPr>
          <a:xfrm>
            <a:off x="1034887" y="1527933"/>
            <a:ext cx="4218912" cy="4995091"/>
          </a:xfrm>
          <a:prstGeom prst="rect">
            <a:avLst/>
          </a:prstGeom>
        </p:spPr>
        <p:txBody>
          <a:bodyPr vert="horz" lIns="0" tIns="0" rIns="243840" bIns="0" rtlCol="0">
            <a:normAutofit/>
          </a:bodyPr>
          <a:lstStyle>
            <a:lvl1pPr marL="228600" indent="-182880" algn="l" defTabSz="457200" rtl="0" eaLnBrk="1" latinLnBrk="0" hangingPunct="1">
              <a:spcBef>
                <a:spcPts val="2200"/>
              </a:spcBef>
              <a:spcAft>
                <a:spcPts val="300"/>
              </a:spcAft>
              <a:buClr>
                <a:schemeClr val="bg1"/>
              </a:buClr>
              <a:buFont typeface="Wingdings" charset="2"/>
              <a:buChar char="§"/>
              <a:defRPr sz="2800" b="1" kern="1200">
                <a:solidFill>
                  <a:schemeClr val="tx1">
                    <a:lumMod val="85000"/>
                    <a:lumOff val="15000"/>
                  </a:schemeClr>
                </a:solidFill>
                <a:latin typeface="Franklin Gothic Book"/>
                <a:ea typeface="+mn-ea"/>
                <a:cs typeface="+mn-cs"/>
              </a:defRPr>
            </a:lvl1pPr>
            <a:lvl2pPr marL="731520" indent="-274320" algn="l" defTabSz="457200" rtl="0" eaLnBrk="1" latinLnBrk="0" hangingPunct="1">
              <a:spcBef>
                <a:spcPts val="300"/>
              </a:spcBef>
              <a:buClr>
                <a:schemeClr val="accent3"/>
              </a:buClr>
              <a:buFont typeface="Wingdings" charset="2"/>
              <a:buChar char="§"/>
              <a:defRPr sz="2400" kern="1200">
                <a:solidFill>
                  <a:schemeClr val="tx1">
                    <a:lumMod val="85000"/>
                    <a:lumOff val="15000"/>
                  </a:schemeClr>
                </a:solidFill>
                <a:latin typeface="Franklin Gothic Book"/>
                <a:ea typeface="+mn-ea"/>
                <a:cs typeface="+mn-cs"/>
              </a:defRPr>
            </a:lvl2pPr>
            <a:lvl3pPr marL="749808" indent="-530352" algn="l" defTabSz="457200" rtl="0" eaLnBrk="1" latinLnBrk="0" hangingPunct="1">
              <a:spcBef>
                <a:spcPts val="300"/>
              </a:spcBef>
              <a:buClr>
                <a:schemeClr val="bg1"/>
              </a:buClr>
              <a:buFont typeface="Arial"/>
              <a:buChar char="•"/>
              <a:defRPr sz="2000" b="1" kern="1200" baseline="0">
                <a:solidFill>
                  <a:schemeClr val="accent3"/>
                </a:solidFill>
                <a:latin typeface="Franklin Gothic Book"/>
                <a:ea typeface="+mn-ea"/>
                <a:cs typeface="+mn-cs"/>
              </a:defRPr>
            </a:lvl3pPr>
            <a:lvl4pPr marL="1225296" indent="-201168" algn="l" defTabSz="457200" rtl="0" eaLnBrk="1" latinLnBrk="0" hangingPunct="1">
              <a:spcBef>
                <a:spcPts val="300"/>
              </a:spcBef>
              <a:buClr>
                <a:schemeClr val="accent3"/>
              </a:buClr>
              <a:buFont typeface="Wingdings" charset="2"/>
              <a:buChar char="§"/>
              <a:defRPr sz="1600" b="0" i="0" kern="1200" baseline="0">
                <a:solidFill>
                  <a:schemeClr val="tx1">
                    <a:lumMod val="85000"/>
                    <a:lumOff val="15000"/>
                  </a:schemeClr>
                </a:solidFill>
                <a:latin typeface="Franklin Gothic Book"/>
                <a:ea typeface="+mn-ea"/>
                <a:cs typeface="+mn-cs"/>
              </a:defRPr>
            </a:lvl4pPr>
            <a:lvl5pPr marL="1225296" indent="-274320" algn="l" defTabSz="457200" rtl="0" eaLnBrk="1" latinLnBrk="0" hangingPunct="1">
              <a:spcBef>
                <a:spcPts val="300"/>
              </a:spcBef>
              <a:buClr>
                <a:schemeClr val="bg1"/>
              </a:buClr>
              <a:buSzPct val="100000"/>
              <a:buFont typeface="Wingdings" charset="2"/>
              <a:buChar char="§"/>
              <a:defRPr sz="1400" b="1" kern="1200" baseline="0">
                <a:solidFill>
                  <a:schemeClr val="accent3"/>
                </a:solidFill>
                <a:latin typeface="Franklin Gothic 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733" dirty="0"/>
              <a:t>Servers</a:t>
            </a:r>
            <a:endParaRPr lang="en-US" sz="3733" dirty="0"/>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715" t="31270" r="1905" b="26191"/>
          <a:stretch/>
        </p:blipFill>
        <p:spPr>
          <a:xfrm>
            <a:off x="823582" y="4662176"/>
            <a:ext cx="3802873" cy="1479036"/>
          </a:xfrm>
          <a:prstGeom prst="rect">
            <a:avLst/>
          </a:prstGeom>
        </p:spPr>
      </p:pic>
      <p:sp>
        <p:nvSpPr>
          <p:cNvPr id="28" name="Rounded Rectangle 27"/>
          <p:cNvSpPr/>
          <p:nvPr/>
        </p:nvSpPr>
        <p:spPr bwMode="auto">
          <a:xfrm>
            <a:off x="1053924" y="3536400"/>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29" name="Rounded Rectangle 28"/>
          <p:cNvSpPr/>
          <p:nvPr/>
        </p:nvSpPr>
        <p:spPr bwMode="auto">
          <a:xfrm>
            <a:off x="1308770" y="3764682"/>
            <a:ext cx="2628615" cy="3155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400" dirty="0" err="1">
                <a:solidFill>
                  <a:schemeClr val="tx1"/>
                </a:solidFill>
                <a:latin typeface="+mj-lt"/>
              </a:rPr>
              <a:t>uboot</a:t>
            </a:r>
            <a:r>
              <a:rPr lang="en-US" sz="2400" dirty="0">
                <a:solidFill>
                  <a:schemeClr val="tx1"/>
                </a:solidFill>
                <a:latin typeface="+mj-lt"/>
              </a:rPr>
              <a:t> and PXE</a:t>
            </a:r>
            <a:endParaRPr lang="en-US" sz="2400" dirty="0">
              <a:solidFill>
                <a:schemeClr val="tx1"/>
              </a:solidFill>
              <a:latin typeface="+mj-lt"/>
            </a:endParaRPr>
          </a:p>
        </p:txBody>
      </p:sp>
      <p:sp>
        <p:nvSpPr>
          <p:cNvPr id="31" name="Rounded Rectangle 30"/>
          <p:cNvSpPr/>
          <p:nvPr/>
        </p:nvSpPr>
        <p:spPr bwMode="auto">
          <a:xfrm>
            <a:off x="1034887" y="2568735"/>
            <a:ext cx="3005391" cy="927189"/>
          </a:xfrm>
          <a:prstGeom prst="roundRect">
            <a:avLst/>
          </a:prstGeom>
          <a:solidFill>
            <a:srgbClr val="008000"/>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867" b="1" dirty="0">
                <a:latin typeface="Franklin Gothic Book"/>
                <a:cs typeface="Franklin Gothic Book"/>
              </a:rPr>
              <a:t>SERVER OS</a:t>
            </a:r>
            <a:endParaRPr lang="en-US" sz="1867" b="1" dirty="0">
              <a:latin typeface="Franklin Gothic Book"/>
              <a:cs typeface="Franklin Gothic Book"/>
            </a:endParaRPr>
          </a:p>
        </p:txBody>
      </p:sp>
      <p:sp>
        <p:nvSpPr>
          <p:cNvPr id="32" name="Rounded Rectangle 31"/>
          <p:cNvSpPr/>
          <p:nvPr/>
        </p:nvSpPr>
        <p:spPr bwMode="auto">
          <a:xfrm>
            <a:off x="1034887" y="4415282"/>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33" name="Rounded Rectangle 32"/>
          <p:cNvSpPr/>
          <p:nvPr/>
        </p:nvSpPr>
        <p:spPr bwMode="auto">
          <a:xfrm>
            <a:off x="1289733" y="4643565"/>
            <a:ext cx="2628615" cy="3155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667" dirty="0">
                <a:solidFill>
                  <a:schemeClr val="tx1"/>
                </a:solidFill>
                <a:latin typeface="+mj-lt"/>
              </a:rPr>
              <a:t>ACPI</a:t>
            </a:r>
            <a:endParaRPr lang="en-US" sz="2667" dirty="0">
              <a:solidFill>
                <a:schemeClr val="tx1"/>
              </a:solidFill>
              <a:latin typeface="+mj-lt"/>
            </a:endParaRPr>
          </a:p>
        </p:txBody>
      </p:sp>
      <p:sp>
        <p:nvSpPr>
          <p:cNvPr id="34" name="Rounded Rectangle 33"/>
          <p:cNvSpPr/>
          <p:nvPr/>
        </p:nvSpPr>
        <p:spPr bwMode="auto">
          <a:xfrm>
            <a:off x="7912247" y="3572188"/>
            <a:ext cx="2999611" cy="823051"/>
          </a:xfrm>
          <a:prstGeom prst="roundRect">
            <a:avLst>
              <a:gd name="adj" fmla="val 7741"/>
            </a:avLst>
          </a:prstGeom>
          <a:solidFill>
            <a:schemeClr val="bg1"/>
          </a:solidFill>
          <a:ln w="2540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133">
              <a:latin typeface="+mj-lt"/>
            </a:endParaRPr>
          </a:p>
        </p:txBody>
      </p:sp>
      <p:sp>
        <p:nvSpPr>
          <p:cNvPr id="36" name="Rounded Rectangle 35"/>
          <p:cNvSpPr/>
          <p:nvPr/>
        </p:nvSpPr>
        <p:spPr bwMode="auto">
          <a:xfrm>
            <a:off x="7893210" y="2604523"/>
            <a:ext cx="3005391" cy="927189"/>
          </a:xfrm>
          <a:prstGeom prst="roundRect">
            <a:avLst/>
          </a:prstGeom>
          <a:solidFill>
            <a:srgbClr val="008000"/>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867" b="1" dirty="0">
                <a:latin typeface="Franklin Gothic Book"/>
                <a:cs typeface="Franklin Gothic Book"/>
              </a:rPr>
              <a:t>NETWORK OS</a:t>
            </a:r>
            <a:endParaRPr lang="en-US" sz="1867" b="1" dirty="0">
              <a:latin typeface="Franklin Gothic Book"/>
              <a:cs typeface="Franklin Gothic Book"/>
            </a:endParaRPr>
          </a:p>
        </p:txBody>
      </p:sp>
      <p:pic>
        <p:nvPicPr>
          <p:cNvPr id="55" name="Picture 54"/>
          <p:cNvPicPr>
            <a:picLocks noChangeAspect="1"/>
          </p:cNvPicPr>
          <p:nvPr/>
        </p:nvPicPr>
        <p:blipFill>
          <a:blip r:embed="rId6"/>
          <a:stretch>
            <a:fillRect/>
          </a:stretch>
        </p:blipFill>
        <p:spPr>
          <a:xfrm>
            <a:off x="8777438" y="3764682"/>
            <a:ext cx="1392049" cy="411371"/>
          </a:xfrm>
          <a:prstGeom prst="rect">
            <a:avLst/>
          </a:prstGeom>
        </p:spPr>
      </p:pic>
    </p:spTree>
    <p:extLst>
      <p:ext uri="{BB962C8B-B14F-4D97-AF65-F5344CB8AC3E}">
        <p14:creationId xmlns:p14="http://schemas.microsoft.com/office/powerpoint/2010/main" val="829076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8556</TotalTime>
  <Words>1757</Words>
  <Application>Microsoft Macintosh PowerPoint</Application>
  <PresentationFormat>Widescreen</PresentationFormat>
  <Paragraphs>372</Paragraphs>
  <Slides>26</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9" baseType="lpstr">
      <vt:lpstr>Anonymous Pro</vt:lpstr>
      <vt:lpstr>Calibri</vt:lpstr>
      <vt:lpstr>Calibri Light</vt:lpstr>
      <vt:lpstr>Consolas</vt:lpstr>
      <vt:lpstr>Franklin Gothic Book</vt:lpstr>
      <vt:lpstr>Franklin Gothic Medium</vt:lpstr>
      <vt:lpstr>Noto Symbol</vt:lpstr>
      <vt:lpstr>PT Mono</vt:lpstr>
      <vt:lpstr>Source Sans Pro</vt:lpstr>
      <vt:lpstr>Wingdings</vt:lpstr>
      <vt:lpstr>Arial</vt:lpstr>
      <vt:lpstr>Office Theme</vt:lpstr>
      <vt:lpstr>Microsoft Word Document</vt:lpstr>
      <vt:lpstr>Open Networking?</vt:lpstr>
      <vt:lpstr>Open Networking: What is It?</vt:lpstr>
      <vt:lpstr>Open Networking: Why do I care?</vt:lpstr>
      <vt:lpstr>Open Hardware</vt:lpstr>
      <vt:lpstr>Open Networking: “Whitebox switch”</vt:lpstr>
      <vt:lpstr>Industry-Standard Network Hardware</vt:lpstr>
      <vt:lpstr>APD</vt:lpstr>
      <vt:lpstr>ACPI Platform Description (APD)</vt:lpstr>
      <vt:lpstr>Open ecosystem for open networking to thrive</vt:lpstr>
      <vt:lpstr>ACPI</vt:lpstr>
      <vt:lpstr>ONIE</vt:lpstr>
      <vt:lpstr>Open Networking: What’s an ONIE?</vt:lpstr>
      <vt:lpstr>PowerPoint Presentation</vt:lpstr>
      <vt:lpstr>Bare No More: The Emperor has Cloths!</vt:lpstr>
      <vt:lpstr>Automation</vt:lpstr>
      <vt:lpstr>ONIE and ZTP – The basics</vt:lpstr>
      <vt:lpstr>ZTP with DHCP - example dhcp.conf</vt:lpstr>
      <vt:lpstr>ZTP Scripts can be Powerful and/or Simple</vt:lpstr>
      <vt:lpstr>PowerPoint Presentation</vt:lpstr>
      <vt:lpstr>PowerPoint Presentation</vt:lpstr>
      <vt:lpstr>PowerPoint Presentation</vt:lpstr>
      <vt:lpstr>Provisioning Playbooks</vt:lpstr>
      <vt:lpstr>Project Tree                                  Troubleshooting</vt:lpstr>
      <vt:lpstr>Infrastructure as Code</vt:lpstr>
      <vt:lpstr>Pick’em - Automation Tools</vt:lpstr>
      <vt:lpstr>Want to learn more?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Networking</dc:title>
  <dc:creator>Kevin Witherstine</dc:creator>
  <cp:lastModifiedBy>Kevin Witherstine</cp:lastModifiedBy>
  <cp:revision>27</cp:revision>
  <dcterms:created xsi:type="dcterms:W3CDTF">2016-07-13T19:12:28Z</dcterms:created>
  <dcterms:modified xsi:type="dcterms:W3CDTF">2016-07-19T17:49:10Z</dcterms:modified>
</cp:coreProperties>
</file>